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86"/>
  </p:notesMasterIdLst>
  <p:sldIdLst>
    <p:sldId id="258" r:id="rId2"/>
    <p:sldId id="397" r:id="rId3"/>
    <p:sldId id="305" r:id="rId4"/>
    <p:sldId id="394" r:id="rId5"/>
    <p:sldId id="398" r:id="rId6"/>
    <p:sldId id="338" r:id="rId7"/>
    <p:sldId id="339" r:id="rId8"/>
    <p:sldId id="306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95" r:id="rId20"/>
    <p:sldId id="353" r:id="rId21"/>
    <p:sldId id="350" r:id="rId22"/>
    <p:sldId id="351" r:id="rId23"/>
    <p:sldId id="352" r:id="rId24"/>
    <p:sldId id="354" r:id="rId25"/>
    <p:sldId id="380" r:id="rId26"/>
    <p:sldId id="355" r:id="rId27"/>
    <p:sldId id="381" r:id="rId28"/>
    <p:sldId id="382" r:id="rId29"/>
    <p:sldId id="383" r:id="rId30"/>
    <p:sldId id="396" r:id="rId31"/>
    <p:sldId id="357" r:id="rId32"/>
    <p:sldId id="384" r:id="rId33"/>
    <p:sldId id="365" r:id="rId34"/>
    <p:sldId id="385" r:id="rId35"/>
    <p:sldId id="298" r:id="rId36"/>
    <p:sldId id="308" r:id="rId37"/>
    <p:sldId id="307" r:id="rId38"/>
    <p:sldId id="302" r:id="rId39"/>
    <p:sldId id="323" r:id="rId40"/>
    <p:sldId id="309" r:id="rId41"/>
    <p:sldId id="325" r:id="rId42"/>
    <p:sldId id="326" r:id="rId43"/>
    <p:sldId id="324" r:id="rId44"/>
    <p:sldId id="331" r:id="rId45"/>
    <p:sldId id="303" r:id="rId46"/>
    <p:sldId id="327" r:id="rId47"/>
    <p:sldId id="328" r:id="rId48"/>
    <p:sldId id="329" r:id="rId49"/>
    <p:sldId id="332" r:id="rId50"/>
    <p:sldId id="330" r:id="rId51"/>
    <p:sldId id="304" r:id="rId52"/>
    <p:sldId id="313" r:id="rId53"/>
    <p:sldId id="314" r:id="rId54"/>
    <p:sldId id="315" r:id="rId55"/>
    <p:sldId id="316" r:id="rId56"/>
    <p:sldId id="311" r:id="rId57"/>
    <p:sldId id="322" r:id="rId58"/>
    <p:sldId id="312" r:id="rId59"/>
    <p:sldId id="320" r:id="rId60"/>
    <p:sldId id="333" r:id="rId61"/>
    <p:sldId id="334" r:id="rId62"/>
    <p:sldId id="318" r:id="rId63"/>
    <p:sldId id="386" r:id="rId64"/>
    <p:sldId id="387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89" r:id="rId73"/>
    <p:sldId id="373" r:id="rId74"/>
    <p:sldId id="374" r:id="rId75"/>
    <p:sldId id="391" r:id="rId76"/>
    <p:sldId id="375" r:id="rId77"/>
    <p:sldId id="390" r:id="rId78"/>
    <p:sldId id="376" r:id="rId79"/>
    <p:sldId id="377" r:id="rId80"/>
    <p:sldId id="378" r:id="rId81"/>
    <p:sldId id="388" r:id="rId82"/>
    <p:sldId id="379" r:id="rId83"/>
    <p:sldId id="393" r:id="rId84"/>
    <p:sldId id="337" r:id="rId85"/>
  </p:sldIdLst>
  <p:sldSz cx="12192000" cy="6858000"/>
  <p:notesSz cx="6858000" cy="9144000"/>
  <p:embeddedFontLst>
    <p:embeddedFont>
      <p:font typeface="Cambria Math" panose="02040503050406030204" pitchFamily="18" charset="0"/>
      <p:regular r:id="rId87"/>
    </p:embeddedFont>
    <p:embeddedFont>
      <p:font typeface="PT Sans" panose="020B0503020203020204" pitchFamily="34" charset="77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A56A2AC-AD0C-D747-849B-493F9615F761}">
          <p14:sldIdLst>
            <p14:sldId id="258"/>
            <p14:sldId id="397"/>
          </p14:sldIdLst>
        </p14:section>
        <p14:section name="Defition DL" id="{ADBA2C49-E8D1-0443-8B21-56D7992FC0DF}">
          <p14:sldIdLst>
            <p14:sldId id="305"/>
            <p14:sldId id="394"/>
            <p14:sldId id="398"/>
            <p14:sldId id="338"/>
            <p14:sldId id="339"/>
            <p14:sldId id="306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95"/>
            <p14:sldId id="353"/>
            <p14:sldId id="350"/>
            <p14:sldId id="351"/>
            <p14:sldId id="352"/>
            <p14:sldId id="354"/>
            <p14:sldId id="380"/>
            <p14:sldId id="355"/>
            <p14:sldId id="381"/>
            <p14:sldId id="382"/>
            <p14:sldId id="383"/>
            <p14:sldId id="396"/>
            <p14:sldId id="357"/>
            <p14:sldId id="384"/>
            <p14:sldId id="365"/>
            <p14:sldId id="385"/>
          </p14:sldIdLst>
        </p14:section>
        <p14:section name="FNN" id="{9D5A652B-B1C0-2A43-BF52-53561E0DAD1D}">
          <p14:sldIdLst>
            <p14:sldId id="298"/>
            <p14:sldId id="308"/>
            <p14:sldId id="307"/>
            <p14:sldId id="302"/>
          </p14:sldIdLst>
        </p14:section>
        <p14:section name="CNN" id="{96B3045D-FDA8-AB4C-AE6B-58486EF76E09}">
          <p14:sldIdLst>
            <p14:sldId id="323"/>
            <p14:sldId id="309"/>
            <p14:sldId id="325"/>
            <p14:sldId id="326"/>
            <p14:sldId id="324"/>
            <p14:sldId id="331"/>
          </p14:sldIdLst>
        </p14:section>
        <p14:section name="RNN" id="{A3CD8616-179C-BA49-8014-38F8BBBCBCC0}">
          <p14:sldIdLst>
            <p14:sldId id="303"/>
            <p14:sldId id="327"/>
            <p14:sldId id="328"/>
            <p14:sldId id="329"/>
            <p14:sldId id="332"/>
            <p14:sldId id="330"/>
          </p14:sldIdLst>
        </p14:section>
        <p14:section name="GAN" id="{DB174A38-AA19-AF46-83C7-33197A6A7697}">
          <p14:sldIdLst>
            <p14:sldId id="304"/>
            <p14:sldId id="313"/>
            <p14:sldId id="314"/>
            <p14:sldId id="315"/>
            <p14:sldId id="316"/>
          </p14:sldIdLst>
        </p14:section>
        <p14:section name="DDM" id="{692F3E65-6979-8243-A027-41EB3B15300C}">
          <p14:sldIdLst>
            <p14:sldId id="311"/>
            <p14:sldId id="322"/>
          </p14:sldIdLst>
        </p14:section>
        <p14:section name="GNN" id="{7B95331C-DE90-3947-A601-EE623745F913}">
          <p14:sldIdLst>
            <p14:sldId id="312"/>
            <p14:sldId id="320"/>
            <p14:sldId id="333"/>
            <p14:sldId id="334"/>
            <p14:sldId id="318"/>
          </p14:sldIdLst>
        </p14:section>
        <p14:section name="Other" id="{A42B31F6-C840-9047-8D25-C1811DF162F0}">
          <p14:sldIdLst>
            <p14:sldId id="386"/>
            <p14:sldId id="387"/>
            <p14:sldId id="366"/>
            <p14:sldId id="367"/>
            <p14:sldId id="368"/>
            <p14:sldId id="369"/>
            <p14:sldId id="370"/>
            <p14:sldId id="371"/>
            <p14:sldId id="372"/>
            <p14:sldId id="389"/>
            <p14:sldId id="373"/>
            <p14:sldId id="374"/>
            <p14:sldId id="391"/>
            <p14:sldId id="375"/>
            <p14:sldId id="390"/>
            <p14:sldId id="376"/>
            <p14:sldId id="377"/>
            <p14:sldId id="378"/>
            <p14:sldId id="388"/>
            <p14:sldId id="379"/>
            <p14:sldId id="393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2" roundtripDataSignature="AMtx7mihaUNgyXdklZZuRD72m05thqii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450"/>
    <a:srgbClr val="D7B655"/>
    <a:srgbClr val="F8CFCC"/>
    <a:srgbClr val="FFF3CC"/>
    <a:srgbClr val="D6E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682CA2-3DEF-452A-A506-D0228CE0B994}">
  <a:tblStyle styleId="{F7682CA2-3DEF-452A-A506-D0228CE0B9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4999D4-F3AF-4C4D-9AE1-0FB8F49EE3EE}" styleName="Table_1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3"/>
    <p:restoredTop sz="95039"/>
  </p:normalViewPr>
  <p:slideViewPr>
    <p:cSldViewPr snapToGrid="0">
      <p:cViewPr varScale="1">
        <p:scale>
          <a:sx n="152" d="100"/>
          <a:sy n="152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0A41459-678D-7CFB-2940-5265D2C34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B60C738C-22ED-C3EF-47F2-E9ADA91520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340AD5C7-94FC-5D51-F74E-AB5E557BB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B02A53DE-FBFD-4FB5-7543-D7E29055C8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733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3BC1580-D0D4-7775-B1D7-1ADD098C4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54636AC1-C60B-A4B0-2342-3CC223608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3F2C6B1B-A50D-C3E3-3F84-BFFD9EFD7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E9FBF422-ED62-18C0-1F28-3EDE91AC4E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6337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8149F85-C59B-7600-B162-1F8797D41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FA9D6CE6-244E-98FB-FFEF-72053E03F1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14AE0219-6643-1516-0B49-493CBB8A9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2FA643B8-A6C5-CE84-4CA5-CF7EE1BFD6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772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B8B2C261-B78D-0EA7-6349-CE319F7C2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023A238E-2A9C-7624-39FE-E1D303E2F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3A12DB38-495A-5FFA-245A-C6C34D74DA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352C6FB0-B3D3-406B-EFF0-5664326292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13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5C892D6-5147-B8E1-D000-00A42F4AB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FDC2999A-5C85-A2B0-DB64-4EAA76822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EB5BAE7-B4CC-4269-2D42-90C4EE390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A7DF4934-1D7A-07D0-CBDC-7D920559E2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633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D9CB522-2049-E8DF-AA7F-F12EC655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E820474D-98EA-D7D9-68A8-8F64EE0D1A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372CD02B-F08F-F014-F170-976FD72EBE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D04FF725-12F2-2647-10FD-327CEF03C9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3727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8B08F80-4D46-D0AD-6D39-C18CF0CB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4416267D-1DE5-1E51-99C8-DDCE3F7C6D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7566770-ED29-9744-D4AF-448D2B15C9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0058C881-A2FC-7EEA-0DE5-7164FA95A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612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2CC2BE1-C2B0-CF85-BD10-834E6D9D4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CA0EA67F-A0DD-5EDE-A208-442FC9C446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CDC6489D-61A4-1AEC-A9C0-54DA525AE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8E0DCDCB-000E-C1E7-9B9F-FDDF2541A3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339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EC92BAC-A4C4-4185-7C06-654C1DBE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94C161B8-93FD-7E5D-A88F-746349C381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F339DA8-6538-DB50-8538-0A237F166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96CA1347-B161-83D2-8014-10CFB77462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032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EF7C5A2-D20A-129C-B193-3A0F9D65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D5680009-F6D5-263D-1EE5-26D4532FB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9F3F26B-F8A2-4509-1DE7-809CB8B997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9C2BDFBE-C8BE-A413-1041-718C3D6AF0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49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251FE08-C2D7-C0D9-A004-462564CA1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960A4D8A-4F95-23AD-636E-32A3B879D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B9AD6476-3EFE-5A3D-D0D3-7A11E82D3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793F15CD-6F33-4AAC-5A44-393B43B84E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9505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18B0F37-535D-92A5-82CF-13CF1502F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298BBBC4-9DAC-CB14-B149-FBB8D3C26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1D92D600-1077-DDF5-60FF-A4F624789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DD1AC31A-517B-76C6-E21B-F7FFB033A6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457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9A06B78-9DB3-A06B-81F8-12701F61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C2DDC5F-0165-345A-C022-AF4461F38B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993B6292-45F4-3B0D-94E4-B1FFD149F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D9E4AD25-4AC0-BF97-C119-EBAD0F4F65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567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10ED590-9700-0847-563A-CC21C773D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20B8884C-C4BA-0DCA-E60D-870ADC6911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1B48780F-651D-00A9-F1A9-51EA4C409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9922AF06-0C77-4105-137C-9A4DB1F055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585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66DAEAD-3122-6FBA-BCE0-6C9ACC32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CF3F4EBA-BCFB-9164-BAB8-21C26845C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50BC4037-1240-A5BB-D665-4D2CC0A883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2AE56F6B-2955-D502-B28A-A522B7B1E0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690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8038225-A547-0B3E-F4EB-2D62C5EA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3CE3ADBD-65D1-3064-61E0-A435A6DBB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FF5046A7-04EA-9FF4-2D7C-768531B2E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2F2F91DB-7D6F-CE29-FA4F-C8A2FAB128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4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8DD4545-E313-9DF7-2807-D10A5A62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F18012B7-8104-06A3-1BC4-9B97A40A05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DF622502-1806-A2E3-3744-9001BF79A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DB6765A6-38A9-3B7F-FAE7-32F5DA8A42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6904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FC312DF-6025-2571-743A-6E21D6184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30AE7115-29B5-D8A9-9957-697F7502CB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F0D308D-85BE-0701-D18D-4E915B9A0E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3823EBB0-9F35-F34F-6514-14562294B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268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5D4893A-CFFF-54C2-F9D4-884001367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5F81768F-ADD2-5B42-5C90-C569B3FEA8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F9CCC487-373E-47DC-3B2E-F931C66B1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3BE290B7-89FE-8CAF-92FA-7A7C9098F2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560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74639FA-FD25-28ED-E543-9971B82C8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48EE4150-2C79-0095-80E9-0D7B449FA0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A842249F-D83B-5BE3-091D-A30C620932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54852372-167C-CFC4-C39A-66EEE3F374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3936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E056196-A670-FF05-EDA8-5DC408EB6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F7DD7B4-2A7E-29AE-1088-C9B2D3AB5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8FBCBABE-2EC5-ADD5-1B13-F723EA8069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9A887BD5-40B1-9A56-4332-9396DC0AB2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463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A9B70BA-A043-0098-46CB-E895371BD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DB00073C-99CB-F556-32F4-B2622D3AD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4609873-7428-46BA-747A-9BF4AF55A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66024473-3D36-BA6A-9E90-59884FA8AD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274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3C099E0-BB96-0E88-9F2C-A88B168D4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9A2EC775-02ED-BD9D-AC3C-933AB2F500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0A202508-53BC-CD48-29C9-42370DC0F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2FBD3229-7325-AC6F-0255-02220F1C05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0667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BB42296-ADA3-2857-25E1-611A9DA0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B6BEB49C-E640-5C94-06FA-7F8007A546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B75A44D-CF59-639C-131A-0B76F9C0F0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DFD7A856-C112-90A8-C3E0-ED01E4A296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093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2C5FDB1-5DE1-F716-8D75-7538B321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C9E80787-4964-8DC6-17C2-09D136AE91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F81BBEE-AA4C-1BF1-22D9-1189D73A1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85B00845-1098-BDC5-EA1C-1D6A107CB1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3153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370A7CB-88F0-F1E1-98BA-B10DC604D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F657F438-8E99-EEBD-F47D-5DEE95645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5C2A269-DFE2-6FE9-A120-71346BF227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69AC473F-FF85-7C2A-C8B6-02FAABF9DB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739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659F8B7-B43C-A038-F678-F48A4727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4376C959-149B-600F-49D0-A758E4820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5905C88-3B40-29EE-4EEA-EA56EDFF8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78D1D679-A8C0-130D-FCFB-0F8CA1AF60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753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97917E0-7D24-D7E5-8452-B7C3A57BA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D6F8B95-2EFF-8C04-970F-912E465F1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9841FD11-D008-E81B-715E-3E3E55332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F8C5ED02-5C64-4E19-2D94-97520F9B28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587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1EFC480-5537-5B4C-EC65-7C8FCAF2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90334DE-A171-54CC-79B3-C8046244D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D996F851-CBE7-6008-3FAF-1D9EDA161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odd</a:t>
            </a:r>
            <a:r>
              <a:rPr lang="fr-FR" dirty="0"/>
              <a:t> or Even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8E6CD086-8298-30C9-0DFC-193DAC94A1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2440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4C6059F-0029-CEED-C121-3B2ABC3D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2A5FA35-A283-55C2-C037-623CCF025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7DDD74BB-D421-26AE-2A7B-5DD41B646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3D29A078-73FA-9645-D9B7-F6DAF6DA17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371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AD061E5-5D48-FD92-042D-AC67A19A2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C14D00FD-3C39-6AE4-C769-44598BC72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BBA5F6A-896C-27D6-BE81-954159A4D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8F3DFC5D-2D34-3558-02FC-CE96103812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9785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263FDBD-69E9-2544-9E23-47C2AF418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F6C2305E-21A3-4BE9-C6C5-83DB27ED44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DBE67F07-8987-106E-872C-DD6F4DC29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D9E1003A-AFE5-7A7E-3CC6-BEA3ADC6F9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745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0D85761-1811-510B-390A-9C794CF82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BA8EFB3C-BF55-D15A-1D57-28FF313534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ADFA7B43-C48B-EB5D-11D4-2566BED3D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B595909A-34BF-5B0F-C1DD-4060DB94AF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184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2DDBF8C-3010-0EEF-3499-70E1C2269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A1CC9666-E28B-A5ED-A9FA-B8DE13BF6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A1E486E4-A235-32D0-92AD-B800C84D2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0FA4D1D9-CA4B-197B-49C2-E25F0830AD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19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467C75B-71F0-AC98-8A23-219853E86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FAB0DB95-3B75-2CC9-36C1-B5DF3AFD70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932F730-6E32-A736-0BB2-422475519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1D5F6C0D-89AA-054A-8B25-7D031C9B7B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759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3CEE173-CC8E-DC91-5C31-7F852C400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F4795750-0765-0C12-2C21-1ECC52190E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5F27D69C-8A05-6448-CFDD-53134EA8E5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68C4BD93-4CEC-ABF4-F500-E307456E88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0749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B7B56A2-93A1-C21D-FA35-0307F109C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28184FE7-5808-7D2D-F83A-93B2104419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862E5182-CEE4-DB51-6E1F-D59F556B1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764D4621-5843-E84E-03DB-DEC6C91655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06747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1A5ADBF-A0C5-E806-7422-A5256752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87CB10D0-C6AC-549B-F920-3BEE6F0C4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DCA1CC27-323B-67A6-625A-D99588FFB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4E3157E4-492B-CB46-0DA4-FE55085331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928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6B387BF-1EBA-3F36-979E-D115AAE76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4AA8BBF-82D3-BA81-5E62-E6BB08822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1F62D444-0020-B0DC-601C-F965868A6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EEE9CE14-7DA8-D98D-5B6E-7EBB6109B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22651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F7B93CBE-995D-42B5-170A-10A637B3A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24601D63-3F68-888C-BA37-B993A5995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BFD331D7-9314-E720-F177-2ED3BF39E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63279E87-B56D-AA06-7FD3-4B97FF8A83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1220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3CA9A05-8054-930E-B0B9-EE196AF6D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E25E66C-AB64-A62B-50EE-6A4AA6772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3FF990BC-B65A-909E-9C55-49C1BCCBD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9FFA3F7F-4469-EBA7-401C-C021FBD08D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5695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FB5D8CFF-3D36-1108-2AB5-5C4EB5422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F413B65E-C3AE-C3D7-DFBE-7C88917112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40460B7A-3A87-9EF6-DBA1-0E80FE832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39420D40-50E1-E34C-F46C-A02DB90D3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112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F24E4CC9-5BB2-770F-E821-9AE1E28A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896AB877-93FD-AD71-E2BD-D1BECC6D0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31ECBE47-9674-1B80-EE25-F666F0BC6B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FE56F31B-C606-179B-BE1B-102FA68BBB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859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BB33D648-E7D4-0B42-9B58-26FB4D9CA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518331BB-856E-669B-0265-4D7A682A6B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D9D94343-8155-2CD9-4ACD-3A0933B70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08A045F6-BB9E-BBBB-D13F-C7E5DC4636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4181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3F148E3-95BC-6B0B-B968-33E6C0AC6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33F1027-E2DF-F7AC-5895-ADE891D57C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F0956FAE-96C3-848B-EA06-1CC56A0186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A272B26B-A277-895A-C399-ABDEE12406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792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DFFE962-D40A-A6A8-5381-92376AB4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CB1F83B0-8BB3-0BB0-9E8D-D6CC6D423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BE06217B-1E1D-D9C6-BC28-4085C484B2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1C8C3ACA-6F57-3C95-AD78-CEB784D9CA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5162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47DE2DF-25A5-ABCA-4FAA-1375B6A2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64D2A1E0-FE0B-9414-BB80-92069D6070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9E70A3BA-F7D9-B1A8-550F-1E9DBCE22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BDA63975-928C-3E1E-9715-50BC438206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890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6D41D98-214D-1382-01BB-947728C6E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076F3A7-972E-D16A-7A54-982496F76F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7B63CC10-6CF8-D20C-CF4E-65F63E86E3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271F64A4-7DDB-85D3-A8B9-CAB6A5C978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7535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B98DDEA0-8B42-FD5D-4DC8-B004BAEC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0D046154-9A57-0D83-3453-2FB3ACF3C3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D214C20B-E467-F70B-4CF5-196A2D8E7B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CE72A47D-8E1F-8601-A154-CCA1DD83E4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9522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ECF4F2F-508D-739A-0347-9BEC2B5B6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28202050-0F31-1B1F-AEC4-9B0646D90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81746C26-0BEF-6088-5B74-1D2F605723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6F1CE631-7DF2-B394-E1A6-6057A59EA7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6140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FF761D7B-CBAC-E93D-8A1A-DE4B64E3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4D5F2ABD-E4EF-05B4-C49B-16A625A7F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7F1281C-C097-3AC3-8118-82A317166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D3DB5A13-2639-2D03-9359-542005D6C8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5156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77FECCC-13F9-64DE-C1BF-E59ED93FD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8046751B-2FF1-069E-988C-619395CDD4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D8F36814-F3BF-E8B5-E5CB-C18CE164F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E53DC6E8-1878-98DB-DC20-B70597B534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2421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090551D-CAD2-B986-39B4-6D09A7AA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A999FD15-B097-27B3-B20D-A33ECC4068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BADE66A-5C61-E02E-7C0D-3D0A47F7E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72A4A514-BF17-EC23-D080-DEF8B42002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56884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64B438A-FD0E-AD09-A685-0C8ACFABE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66021834-5D9F-3A7C-4137-7F21849E9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1E40FBFC-E826-5B59-DC46-822461BCC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4E14AFA4-48AB-A35A-1E76-7A0E25B671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034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831870E-455C-D9A2-1177-C876169CC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34C92CDF-3695-E364-F8EA-D8CC64DF2A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778677FD-CFC4-04E2-8A80-A80220D04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Advantages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0A83D0AC-8534-A91D-6500-C2E13A799C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6144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B2FC29D2-01F6-CE3C-5F7F-B275BCCF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54419662-1F29-83FA-740B-7467FAAB6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0CA17935-98B9-AE9E-C094-BC5D48722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16107B23-C5D7-094B-F46A-F5EA48D5BE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6431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3D10D40-E921-2F7D-0030-B8AA1B647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E8C73F9B-802F-CA78-EBD9-8025B97FE0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8E07BD17-3456-D43D-77B6-843B158A4C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758A5C50-D415-DF18-B3B7-B22A2C723B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634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FE47FF2C-FC56-9F9A-4272-0FB7F94F6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4FF39297-76C1-BDFE-C6D1-25CBE502C4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1F23122-FB34-A13D-E9EB-692E6C3AD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438C9834-C1AD-D306-2E83-4ECD178913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337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2332B85-331B-A97B-2AE6-9E1B0B9F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B3050A64-B153-0D1C-D6FC-312C42F66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81E86EB4-F595-7945-F3B4-CE963E1121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44074F18-44CA-28A9-986B-C53FF27B53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027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5A80346-0D36-8F71-4FDF-E26A7D1C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60FE4203-2A87-C3DD-6951-E0A37A7C0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4D0D11C6-09A8-AA9C-8F1D-7FFCF28C7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91002DC6-FD79-2C7F-DB7C-AD8EA78E2E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1904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BEAB4E17-A5EA-8811-C3B4-5B3262563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1CABE460-5812-BDC5-BE36-444D16353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B2330A56-38E9-09A2-3682-C24CD841A1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2C1E2486-4EA8-AF3C-7688-95D754772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0054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292865A-14B8-0BC4-D7F4-4077C2E52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1C4F4D55-A4E6-B294-7E2D-E7E99F05F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9F81C9A3-11C1-DD51-7BE8-6469AB7AB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954FFF31-DEA1-186A-537A-3D3BDEEC16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0531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1F8FB3-5DF0-7B91-F634-8A762453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70A4EDC8-5F3D-BA76-0DF7-6AA683E8BB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FF430478-BFAC-3FBD-D2AB-A17FCB729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469E6D8A-5EB5-CAFB-626F-DE4AA524A4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6126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1E94B32-DB85-56AA-5144-6EA696153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31E7CE34-FA70-BBE0-83B0-C8A54B81CF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9164C6F-EADA-BE54-FEA9-94E4A5B97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EDFF1429-0BC3-5432-0EAC-37BD8F5F06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6869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B2F49C2-BACA-ADD4-4CC5-7BD30264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41EC04CC-015B-65B4-2EB2-96267C72C4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48076C9-5EEF-EED1-293E-6D3D598FC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2DB20099-C815-5755-3C58-289A74738F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8262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DB15B9E-3057-DAA6-9EAE-F0741374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B3F820D8-2180-6BBB-C7D2-5563E0EA59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7843D3D4-2AB0-74FE-B626-C4AB62341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Advantages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8A6A5FBB-0DEF-7FD7-190C-675F09B612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2114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890A4A3-4096-D840-E4A2-A63F70B5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897E6068-3ECC-1792-1D37-81C56BAE6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27B55493-D0E1-9E2F-7907-FF8FA8E21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D59762B9-EB69-65F2-CAAE-322E9A79FA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3954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B2EC4B8-44D7-072C-8AF8-1E329891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A006824F-770A-3DD3-56F2-FAB8719D4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528D791-E36E-5B0C-3E03-B7B1A1469E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6808C1BA-0C7B-43ED-C850-77F08BE585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3814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6A890E6-28D3-F6F6-B68C-7C8D3E24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21083EAA-87C4-52F1-251B-1F37CFCD2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2A97259A-643A-7563-975E-3842859907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E287A91F-17B3-F6F3-E7C1-5E1FB81D28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4197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210EFBA-3D5B-E755-0EB3-403537D8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0DC9D7EE-40BB-E5E1-0D65-F7E68DD8A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267A7BE1-F206-A43A-58EA-28F81D18B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BE8E423F-ECCD-9E31-CBBD-84839C2BDE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02594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1A52996-3EAC-822B-0BD3-4A7C0BB97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424B2F7D-AD72-53CA-D163-F0B98C788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A34DC612-7A95-0DB7-6BA6-6F21846339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176DED22-699C-B04C-4074-9711A3527F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5254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B3AF11-325C-F8C0-DF2D-CD28BC981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E1BB1F6B-4169-C7F0-4B06-5F6F0AD1E6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A0E5BB11-2814-F584-EC44-1400CF37E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F1B5641B-0572-E286-B1E9-0518ACE11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305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9A05D15-B11C-57C5-C065-B756354D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E9E306F5-C84C-BDEC-10AC-0A0B56C57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089F160A-1D28-FB94-C602-95AB51B45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F801A8B4-A3B3-C451-9868-D3AB02F522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0552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63FA778-53EB-B4F6-E758-138DC3C14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BE3B55B8-D420-2C35-2CD9-5074626E4C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7D778B5C-1A70-8E71-2FE3-397EB258B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7B372435-1498-BDD8-6748-5C1C22288F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17890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80450BC-73E4-E231-6861-C74518E2F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34C2E1E3-5FCB-610F-6687-F3075FAD04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EA8B25CC-6B88-0A68-F088-E8F02BB2D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218D8EF9-D7DE-2792-3489-FC39D97EB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83881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5842A3B-91CC-A106-6D19-1A649B628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67203E78-95FD-A777-0B48-BE3C725D1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7FCAAA5C-225D-5F51-2805-D4FE4AAAE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A45DE987-E34F-F05B-7E27-5AEDC91858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783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F69B9140-346A-4D39-CDF8-36686452C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11F4A133-FDC2-C938-2309-F1F4A8DCFF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D8B7CCC3-9AE4-4579-F145-3065195FE4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8E61C785-1F26-A338-B6A2-2E40FBF688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717793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B05AFD0-4A5B-55D1-540C-99CACE77E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D36B662C-1DB3-DA22-7170-9E33DE5A9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8679D0CA-6872-97D0-8A4A-8F68279CAB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A0A507A4-8650-C7F9-E8BC-012013B500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5974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20BE350-D216-A97B-7996-1AF2A64F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BE1A6424-137E-5904-3165-92A4E5104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3B9EAB7C-4CE4-65BB-E78C-0377E9A71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A174FC40-828E-BBBB-A4C9-037F912360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48487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383AF0C-0B6D-04A2-43B7-6F9AFD1C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2ADC7FBD-6451-DFB1-CD5B-36D5B5FB6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6DE7DE66-96BA-5E6D-BE15-FDAC5E269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2CD9C978-5B08-570A-B420-867AC54750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1615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9D2F8C3-9D81-BAB6-F76D-C42C7CDF1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E97F9BB2-0356-E423-C03C-A8FDA6DA1C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0DBA4A05-9EAF-C27C-9CCD-0B624CCCE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DE41DA93-9ACD-E765-42A1-0BBF6503AD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69484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0753003-335A-44D5-9CC0-59053CFD6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35590208-E794-D3E6-FDB1-BFC759FA3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4B69359A-B4B4-15FC-ED09-04435D53A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8FDBCB82-0C0B-15AC-0416-02A8E8230F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121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C8A6E2C-9777-1950-1052-C871B0DC4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3b26eee9_0_1:notes">
            <a:extLst>
              <a:ext uri="{FF2B5EF4-FFF2-40B4-BE49-F238E27FC236}">
                <a16:creationId xmlns:a16="http://schemas.microsoft.com/office/drawing/2014/main" id="{16E942C0-7DDE-9818-D242-7785A6F45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3b26eee9_0_1:notes">
            <a:extLst>
              <a:ext uri="{FF2B5EF4-FFF2-40B4-BE49-F238E27FC236}">
                <a16:creationId xmlns:a16="http://schemas.microsoft.com/office/drawing/2014/main" id="{8B51338C-5BE4-5B1B-FA31-0D9F752A7B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  <a:endParaRPr dirty="0"/>
          </a:p>
        </p:txBody>
      </p:sp>
      <p:sp>
        <p:nvSpPr>
          <p:cNvPr id="72" name="Google Shape;72;g2fe3b26eee9_0_1:notes">
            <a:extLst>
              <a:ext uri="{FF2B5EF4-FFF2-40B4-BE49-F238E27FC236}">
                <a16:creationId xmlns:a16="http://schemas.microsoft.com/office/drawing/2014/main" id="{732B9508-82F2-C47E-017D-DF32E625BA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5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1B88-DC30-2861-EB87-7E2D58E4B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C8F85-50F5-C3B1-98AA-0A61092E0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FA2BC-1864-F60D-8BAD-1F5DE694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2445"/>
            <a:ext cx="2743200" cy="239030"/>
          </a:xfrm>
        </p:spPr>
        <p:txBody>
          <a:bodyPr/>
          <a:lstStyle>
            <a:lvl1pPr>
              <a:defRPr sz="1000"/>
            </a:lvl1pPr>
          </a:lstStyle>
          <a:p>
            <a:fld id="{16D0CEBC-D254-F74F-AEE8-7B10FE632DFF}" type="slidenum">
              <a:rPr lang="en-LU" smtClean="0"/>
              <a:pPr/>
              <a:t>‹#›</a:t>
            </a:fld>
            <a:endParaRPr lang="en-L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8B0A9-2292-ED72-3434-3E5968A13C3A}"/>
              </a:ext>
            </a:extLst>
          </p:cNvPr>
          <p:cNvSpPr/>
          <p:nvPr userDrawn="1"/>
        </p:nvSpPr>
        <p:spPr>
          <a:xfrm>
            <a:off x="24494" y="20410"/>
            <a:ext cx="12126686" cy="682126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7FD3B3-F2A4-A86A-6770-E6E65472EB1A}"/>
              </a:ext>
            </a:extLst>
          </p:cNvPr>
          <p:cNvSpPr/>
          <p:nvPr userDrawn="1"/>
        </p:nvSpPr>
        <p:spPr>
          <a:xfrm>
            <a:off x="60960" y="56969"/>
            <a:ext cx="12056400" cy="6750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98A46-753A-E9AF-1081-AA2221EE1EDF}"/>
              </a:ext>
            </a:extLst>
          </p:cNvPr>
          <p:cNvSpPr/>
          <p:nvPr userDrawn="1"/>
        </p:nvSpPr>
        <p:spPr>
          <a:xfrm>
            <a:off x="90760" y="93005"/>
            <a:ext cx="11984400" cy="667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2A715A-EC78-F80A-C248-17BF3BAD67B7}"/>
              </a:ext>
            </a:extLst>
          </p:cNvPr>
          <p:cNvCxnSpPr>
            <a:cxnSpLocks/>
          </p:cNvCxnSpPr>
          <p:nvPr userDrawn="1"/>
        </p:nvCxnSpPr>
        <p:spPr>
          <a:xfrm>
            <a:off x="291193" y="6417854"/>
            <a:ext cx="11609614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C7F5BDD-D7C3-A450-3CD9-226E71641D83}"/>
              </a:ext>
            </a:extLst>
          </p:cNvPr>
          <p:cNvSpPr txBox="1">
            <a:spLocks/>
          </p:cNvSpPr>
          <p:nvPr userDrawn="1"/>
        </p:nvSpPr>
        <p:spPr>
          <a:xfrm>
            <a:off x="4028064" y="6482445"/>
            <a:ext cx="4109791" cy="2389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LU" sz="800" dirty="0"/>
              <a:t>Djiré Albérick – Ouattara Maimouna / CITADEL / CISTA’S 2025 / ML – DL - 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12D31-6F21-15FD-FBB2-6228ABEDB7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057" y="6454932"/>
            <a:ext cx="1232080" cy="29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C6F73-1228-D7BD-946D-04B9F3F93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98950" y="6453891"/>
            <a:ext cx="872088" cy="2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ED8EAD-71CA-ED91-8F97-4C4ADE75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45766-206B-9926-C7F8-445CD3A16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6AE1E-4C50-E7C7-3A1F-59ABBD88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F310B-F506-4846-9EB2-58CD8A492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EA46-2D2B-AC9D-E78E-AB6025DE1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D0CEBC-D254-F74F-AEE8-7B10FE632DFF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1536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-oreilly-com.proxy.bnl.lu/library/view/-/9781804617526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scientest.com/graph-neural-networks-tout-savoir" TargetMode="External"/><Relationship Id="rId5" Type="http://schemas.openxmlformats.org/officeDocument/2006/relationships/hyperlink" Target="https://learning-oreilly-com.proxy.bnl.lu/library/view/-/9781098150495/" TargetMode="External"/><Relationship Id="rId4" Type="http://schemas.openxmlformats.org/officeDocument/2006/relationships/hyperlink" Target="https://learning-oreilly-com.proxy.bnl.lu/library/view/-/9781098134174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EB5859AF-A30D-7A57-2B86-81B606E7503C}"/>
              </a:ext>
            </a:extLst>
          </p:cNvPr>
          <p:cNvSpPr txBox="1">
            <a:spLocks/>
          </p:cNvSpPr>
          <p:nvPr/>
        </p:nvSpPr>
        <p:spPr>
          <a:xfrm>
            <a:off x="533286" y="2308678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  <a:buFontTx/>
            </a:pPr>
            <a:r>
              <a:rPr lang="fr-FR" sz="2400" b="1" dirty="0">
                <a:latin typeface="PT Sans" panose="020B0503020203020204" pitchFamily="34" charset="77"/>
                <a:ea typeface="+mn-ea"/>
                <a:cs typeface="+mn-cs"/>
              </a:rPr>
              <a:t>Machine Learning – Deep Learning – Natural </a:t>
            </a:r>
            <a:r>
              <a:rPr lang="fr-FR" sz="2400" b="1" dirty="0" err="1">
                <a:latin typeface="PT Sans" panose="020B0503020203020204" pitchFamily="34" charset="77"/>
                <a:ea typeface="+mn-ea"/>
                <a:cs typeface="+mn-cs"/>
              </a:rPr>
              <a:t>Language</a:t>
            </a:r>
            <a:r>
              <a:rPr lang="fr-FR" sz="2400" b="1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2400" b="1" dirty="0" err="1">
                <a:latin typeface="PT Sans" panose="020B0503020203020204" pitchFamily="34" charset="77"/>
                <a:ea typeface="+mn-ea"/>
                <a:cs typeface="+mn-cs"/>
              </a:rPr>
              <a:t>Processing</a:t>
            </a:r>
            <a:endParaRPr lang="fr-FR" sz="2400" b="1" dirty="0">
              <a:latin typeface="PT Sans" panose="020B0503020203020204" pitchFamily="34" charset="77"/>
              <a:ea typeface="+mn-ea"/>
              <a:cs typeface="+mn-cs"/>
            </a:endParaRPr>
          </a:p>
          <a:p>
            <a:pPr>
              <a:spcBef>
                <a:spcPts val="0"/>
              </a:spcBef>
              <a:buClrTx/>
              <a:buSzPts val="990"/>
              <a:buFontTx/>
            </a:pPr>
            <a:endParaRPr lang="fr-FR" sz="2400" b="1" dirty="0">
              <a:latin typeface="PT Sans" panose="020B0503020203020204" pitchFamily="34" charset="77"/>
              <a:ea typeface="+mn-ea"/>
              <a:cs typeface="+mn-c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Pts val="990"/>
              <a:buFontTx/>
            </a:pPr>
            <a:r>
              <a:rPr lang="fr-FR" sz="1400" dirty="0">
                <a:latin typeface="PT Sans" panose="020B0503020203020204" pitchFamily="34" charset="77"/>
                <a:ea typeface="+mn-ea"/>
                <a:cs typeface="+mn-cs"/>
              </a:rPr>
              <a:t>Présenté par :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Pts val="990"/>
              <a:buFontTx/>
            </a:pPr>
            <a:r>
              <a:rPr lang="fr-FR" sz="1800" b="1" dirty="0" err="1">
                <a:latin typeface="PT Sans" panose="020B0503020203020204" pitchFamily="34" charset="77"/>
                <a:ea typeface="+mn-ea"/>
                <a:cs typeface="+mn-cs"/>
              </a:rPr>
              <a:t>Djiré</a:t>
            </a:r>
            <a:r>
              <a:rPr lang="fr-FR" sz="1800" b="1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b="1" dirty="0" err="1">
                <a:latin typeface="PT Sans" panose="020B0503020203020204" pitchFamily="34" charset="77"/>
                <a:ea typeface="+mn-ea"/>
                <a:cs typeface="+mn-cs"/>
              </a:rPr>
              <a:t>Albérick</a:t>
            </a:r>
            <a:r>
              <a:rPr lang="fr-FR" sz="1800" b="1" dirty="0">
                <a:latin typeface="PT Sans" panose="020B0503020203020204" pitchFamily="34" charset="77"/>
                <a:ea typeface="+mn-ea"/>
                <a:cs typeface="+mn-cs"/>
              </a:rPr>
              <a:t> Euraste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Pts val="990"/>
              <a:buFontTx/>
            </a:pPr>
            <a:r>
              <a:rPr lang="fr-FR" sz="1800" b="1" dirty="0">
                <a:latin typeface="PT Sans" panose="020B0503020203020204" pitchFamily="34" charset="77"/>
                <a:ea typeface="+mn-ea"/>
                <a:cs typeface="+mn-cs"/>
              </a:rPr>
              <a:t>Zéba/Ouattara Maïmouna</a:t>
            </a:r>
          </a:p>
          <a:p>
            <a:pPr>
              <a:spcBef>
                <a:spcPts val="0"/>
              </a:spcBef>
              <a:buClrTx/>
              <a:buSzPts val="990"/>
              <a:buFontTx/>
            </a:pPr>
            <a:endParaRPr lang="fr-FR" sz="2400" b="1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EFC61F6-DF6C-793A-4367-31BC25F2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</a:t>
            </a:fld>
            <a:endParaRPr lang="en-L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1C0764B9-A5AE-360E-D82C-9F60EC20C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A87B9E08-3494-2B29-14C1-32A4AD9DB202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Type de modèle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264CB23-55F4-6BD4-D9E6-824E827F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10</a:t>
            </a:fld>
            <a:endParaRPr lang="en-L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93B74-52AC-30AB-5E97-61343797BE8D}"/>
              </a:ext>
            </a:extLst>
          </p:cNvPr>
          <p:cNvSpPr txBox="1"/>
          <p:nvPr/>
        </p:nvSpPr>
        <p:spPr>
          <a:xfrm>
            <a:off x="609600" y="1303283"/>
            <a:ext cx="10714264" cy="2646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Objectif : </a:t>
            </a:r>
            <a:r>
              <a:rPr lang="en-LU" altLang="en-LU" dirty="0">
                <a:latin typeface="Aptos" panose="020B0004020202020204" pitchFamily="34" charset="0"/>
              </a:rPr>
              <a:t>Assigner une catégorie/classe à une observation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Types :</a:t>
            </a:r>
            <a:endParaRPr lang="en-LU" altLang="en-LU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Binaire : 2 classes (spam/non-spam, malade/sain)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Multi-classe : &gt;2 classes exclusives (chiffre manuscrit 0-9)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Multi-label : Plusieurs classes simultanées (tags d'un article)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Algorithmes : </a:t>
            </a:r>
            <a:r>
              <a:rPr lang="en-LU" altLang="en-LU" dirty="0">
                <a:latin typeface="Aptos" panose="020B0004020202020204" pitchFamily="34" charset="0"/>
              </a:rPr>
              <a:t>Régression logistique, SVM, Random Forest, CNN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5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C82C79F8-90BA-A27E-D10E-33C4C345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E3CB90BC-9566-1F3F-6BB2-796F6011678F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Clustering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AF879A6-74A8-AF40-AC1A-2BCB1671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11</a:t>
            </a:fld>
            <a:endParaRPr lang="en-L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91523-0BD0-EC6C-B05C-E767CE3586E1}"/>
              </a:ext>
            </a:extLst>
          </p:cNvPr>
          <p:cNvSpPr txBox="1"/>
          <p:nvPr/>
        </p:nvSpPr>
        <p:spPr>
          <a:xfrm>
            <a:off x="609600" y="1303283"/>
            <a:ext cx="10714264" cy="2646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Objectif : </a:t>
            </a:r>
            <a:r>
              <a:rPr lang="en-LU" altLang="en-LU" dirty="0">
                <a:latin typeface="Aptos" panose="020B0004020202020204" pitchFamily="34" charset="0"/>
              </a:rPr>
              <a:t>Regrouper des observations similaires sans labels préexistants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Exemples :</a:t>
            </a:r>
            <a:endParaRPr lang="en-LU" altLang="en-LU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Segmentation de clients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Groupement de documents similaires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Détection de communautés dans un réseau social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Algorithmes : </a:t>
            </a:r>
            <a:r>
              <a:rPr lang="en-LU" altLang="en-LU" dirty="0">
                <a:latin typeface="Aptos" panose="020B0004020202020204" pitchFamily="34" charset="0"/>
              </a:rPr>
              <a:t>K-means, DBSCAN, Hierarchical Clustering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6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959A111F-5739-FD2D-3672-B6D89A655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87979EAD-A9A6-A3EC-421B-8DE5BB7F9E0E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Overfitting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VS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Underfitting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00768C3-C458-13AC-2BC7-E49AC58E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12</a:t>
            </a:fld>
            <a:endParaRPr lang="en-L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4BCD4-16F1-FCBA-DA00-9396000E71A6}"/>
              </a:ext>
            </a:extLst>
          </p:cNvPr>
          <p:cNvSpPr txBox="1"/>
          <p:nvPr/>
        </p:nvSpPr>
        <p:spPr>
          <a:xfrm>
            <a:off x="588579" y="1051035"/>
            <a:ext cx="10714264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Underfitting (sous-apprentissage)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Le modèle est trop simple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Ne capture pas les patterns des données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Biais élevé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Solution : modèle plus complexe, plus de features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B2B6A-AB24-3773-D369-2BA5C67CB8C6}"/>
              </a:ext>
            </a:extLst>
          </p:cNvPr>
          <p:cNvSpPr txBox="1"/>
          <p:nvPr/>
        </p:nvSpPr>
        <p:spPr>
          <a:xfrm>
            <a:off x="5913607" y="1050510"/>
            <a:ext cx="5299849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Overfitting (sur-apprentissage)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Le modèle "mémorise" les données d'entraînement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Capture le bruit au lieu du signal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Variance élevée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Solution : régularisation, plus de données, simplifier le modèle</a:t>
            </a:r>
          </a:p>
          <a:p>
            <a:endParaRPr lang="en-L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268283-AA2B-4C38-CFF1-38BA4CB1B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002" r="56040" b="16779"/>
          <a:stretch>
            <a:fillRect/>
          </a:stretch>
        </p:blipFill>
        <p:spPr>
          <a:xfrm>
            <a:off x="1360933" y="2897605"/>
            <a:ext cx="2673216" cy="3020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D6D808-E017-1691-3C6D-BECD037C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64" t="14788" b="15255"/>
          <a:stretch>
            <a:fillRect/>
          </a:stretch>
        </p:blipFill>
        <p:spPr>
          <a:xfrm>
            <a:off x="7793064" y="2751081"/>
            <a:ext cx="3038003" cy="316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719E6-7336-444B-B86E-1AE88A68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71" r="48610" b="18412"/>
          <a:stretch>
            <a:fillRect/>
          </a:stretch>
        </p:blipFill>
        <p:spPr>
          <a:xfrm>
            <a:off x="4328952" y="3017062"/>
            <a:ext cx="3169309" cy="2789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D6D38-BB15-F312-92F3-999514C4267C}"/>
              </a:ext>
            </a:extLst>
          </p:cNvPr>
          <p:cNvSpPr txBox="1"/>
          <p:nvPr/>
        </p:nvSpPr>
        <p:spPr>
          <a:xfrm>
            <a:off x="503350" y="6128657"/>
            <a:ext cx="3732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[1]  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https://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www.ibm.com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/think/topics/overfitting-vs-underfitting</a:t>
            </a:r>
            <a:endParaRPr lang="en-LU" sz="1000" i="1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67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D18334FD-6FAC-2793-172A-B72821199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DA110BA7-3EDB-D03A-8461-9C36E16DE230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Bias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-Variance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Tradeoff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DA125F8-2F64-396F-B2E0-9C9BCE1A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13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2D275-58E6-1DA3-C44E-AB52B1BFE711}"/>
                  </a:ext>
                </a:extLst>
              </p:cNvPr>
              <p:cNvSpPr txBox="1"/>
              <p:nvPr/>
            </p:nvSpPr>
            <p:spPr>
              <a:xfrm>
                <a:off x="503350" y="1112981"/>
                <a:ext cx="10763740" cy="42623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Biais (Bias)</a:t>
                </a:r>
                <a:r>
                  <a:rPr lang="en-LU" altLang="en-LU" dirty="0">
                    <a:latin typeface="Aptos" panose="020B0004020202020204" pitchFamily="34" charset="0"/>
                  </a:rPr>
                  <a:t> : Erreur due à des hypothèses simplificatrices du modèle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Biais élevé → underfitting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Le modèle rate systématiquement certains patterns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endParaRPr lang="en-LU" altLang="en-LU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Variance</a:t>
                </a:r>
                <a:r>
                  <a:rPr lang="en-LU" altLang="en-LU" dirty="0">
                    <a:latin typeface="Aptos" panose="020B0004020202020204" pitchFamily="34" charset="0"/>
                  </a:rPr>
                  <a:t> : Sensibilité du modèle aux fluctuations dans les données d'entraînement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Variance élevée → overfitting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Le modèle change drastiquement avec de nouvelles données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endParaRPr lang="en-LU" altLang="en-LU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Compromis</a:t>
                </a:r>
                <a:r>
                  <a:rPr lang="en-LU" altLang="en-LU" dirty="0">
                    <a:latin typeface="Aptos" panose="020B0004020202020204" pitchFamily="34" charset="0"/>
                  </a:rPr>
                  <a:t> : Il faut trouver l'équilibre optimal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𝐸𝑟𝑟𝑒𝑢𝑟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𝐵𝑖𝑎𝑖</m:t>
                      </m:r>
                      <m:sSup>
                        <m:sSup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𝑉𝑎𝑟𝑖𝑎𝑛𝑐𝑒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𝐵𝑟𝑢𝑖𝑡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𝑖𝑟𝑟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𝑑𝑢𝑐𝑡𝑖𝑏𝑙𝑒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[PLACEHOLDER: Graphique en U montrant l'évolution du biais et de la variance en fonction de la complexité du modèle]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LU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2D275-58E6-1DA3-C44E-AB52B1BFE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" y="1112981"/>
                <a:ext cx="10763740" cy="4262385"/>
              </a:xfrm>
              <a:prstGeom prst="rect">
                <a:avLst/>
              </a:prstGeom>
              <a:blipFill>
                <a:blip r:embed="rId3"/>
                <a:stretch>
                  <a:fillRect l="-2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82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B63230EF-3A91-9C21-FFC6-395BCF82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322BD928-BAF9-5D8E-F329-2A570878750B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Cross-Validation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6393DC-B876-B355-F1FE-99B5455B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14</a:t>
            </a:fld>
            <a:endParaRPr lang="en-L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6BDCE-E68A-3A24-A4FE-22F07977420A}"/>
              </a:ext>
            </a:extLst>
          </p:cNvPr>
          <p:cNvSpPr txBox="1"/>
          <p:nvPr/>
        </p:nvSpPr>
        <p:spPr>
          <a:xfrm>
            <a:off x="503350" y="1177159"/>
            <a:ext cx="10820514" cy="444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Définition :  </a:t>
            </a:r>
            <a:r>
              <a:rPr lang="en-LU" altLang="en-LU" dirty="0">
                <a:latin typeface="Aptos" panose="020B0004020202020204" pitchFamily="34" charset="0"/>
              </a:rPr>
              <a:t>Technique pour évaluer la capacité de généralisation d'un modèle en utilisant plusieurs divisions différentes des données.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K-Fold Cross-Validation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LU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Fold 1: [Test][Train][Train][Train][Train]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LU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Fold 2: [Train][Test][Train][Train][Train]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LU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Fold 3: [Train][Train][Test][Train][Train]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LU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Fold 4: [Train][Train][Train][Test][Train]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LU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Fold 5: [Train][Train][Train][Train][Test]</a:t>
            </a:r>
            <a:endParaRPr lang="en-LU" altLang="en-LU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Processus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LU" altLang="en-LU" dirty="0">
                <a:latin typeface="Aptos" panose="020B0004020202020204" pitchFamily="34" charset="0"/>
              </a:rPr>
              <a:t>Diviser les données en K parties égales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en-LU" altLang="en-LU" dirty="0">
                <a:latin typeface="Aptos" panose="020B0004020202020204" pitchFamily="34" charset="0"/>
              </a:rPr>
              <a:t>Pour chaque fold, entraîner sur K-1 parties et tester sur la partie restante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en-LU" altLang="en-LU" dirty="0">
                <a:latin typeface="Aptos" panose="020B0004020202020204" pitchFamily="34" charset="0"/>
              </a:rPr>
              <a:t>Calculer la moyenne des performances sur tous </a:t>
            </a:r>
            <a:r>
              <a:rPr lang="en-LU" altLang="en-LU">
                <a:latin typeface="Aptos" panose="020B0004020202020204" pitchFamily="34" charset="0"/>
              </a:rPr>
              <a:t>les folds</a:t>
            </a: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Utilisation efficace des données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Estimation plus robuste de la performance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Réduit le risque de biais lié à une division particulière</a:t>
            </a:r>
          </a:p>
        </p:txBody>
      </p:sp>
    </p:spTree>
    <p:extLst>
      <p:ext uri="{BB962C8B-B14F-4D97-AF65-F5344CB8AC3E}">
        <p14:creationId xmlns:p14="http://schemas.microsoft.com/office/powerpoint/2010/main" val="367663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591A249-A73F-7DE0-5C8C-DC77ADF0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964E2C3C-31C1-9FF0-11B6-902CFBC546F8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Mesures de performance - Régression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B8C021B-20C5-A708-0D0D-3B0994EF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15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F8E32-FD64-D696-5427-D46571598C08}"/>
                  </a:ext>
                </a:extLst>
              </p:cNvPr>
              <p:cNvSpPr txBox="1"/>
              <p:nvPr/>
            </p:nvSpPr>
            <p:spPr>
              <a:xfrm>
                <a:off x="503350" y="2002991"/>
                <a:ext cx="3737180" cy="2136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Mean Absolute Error (MAE)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altLang="en-L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altLang="en-L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altLang="en-L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en-L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Facile à interpréter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Même unité que la variable cible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F8E32-FD64-D696-5427-D46571598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" y="2002991"/>
                <a:ext cx="3737180" cy="2136419"/>
              </a:xfrm>
              <a:prstGeom prst="rect">
                <a:avLst/>
              </a:prstGeom>
              <a:blipFill>
                <a:blip r:embed="rId3"/>
                <a:stretch>
                  <a:fillRect l="-676" t="-7692" b="-5325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1C0B1C-C03B-A7A8-29E8-CAEBDF83FFCB}"/>
                  </a:ext>
                </a:extLst>
              </p:cNvPr>
              <p:cNvSpPr txBox="1"/>
              <p:nvPr/>
            </p:nvSpPr>
            <p:spPr>
              <a:xfrm>
                <a:off x="4227410" y="2002991"/>
                <a:ext cx="3737180" cy="2308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Root Mean Squared Error (RMSE)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altLang="en-L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fr-FR" altLang="en-L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fr-FR" altLang="en-L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r-FR" altLang="en-LU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altLang="en-L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altLang="en-L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altLang="en-L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fr-FR" altLang="en-L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altLang="en-L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fr-FR" altLang="en-L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fr-FR" altLang="en-L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fr-FR" altLang="en-L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altLang="en-L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rad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</a:pPr>
                <a:endParaRPr lang="en-LU" altLang="en-LU" dirty="0">
                  <a:latin typeface="Aptos" panose="020B0004020202020204" pitchFamily="34" charset="0"/>
                </a:endParaRP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Pénalise davantage les grandes erreurs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Sensible aux outliers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1C0B1C-C03B-A7A8-29E8-CAEBDF83F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410" y="2002991"/>
                <a:ext cx="3737180" cy="2308709"/>
              </a:xfrm>
              <a:prstGeom prst="rect">
                <a:avLst/>
              </a:prstGeom>
              <a:blipFill>
                <a:blip r:embed="rId4"/>
                <a:stretch>
                  <a:fillRect l="-338" b="-4372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0ACEC-C2B3-1A62-A126-21261BDCF039}"/>
                  </a:ext>
                </a:extLst>
              </p:cNvPr>
              <p:cNvSpPr txBox="1"/>
              <p:nvPr/>
            </p:nvSpPr>
            <p:spPr>
              <a:xfrm>
                <a:off x="8113610" y="2002991"/>
                <a:ext cx="3737180" cy="2661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R² (Coefficient de détermination)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d>
                        <m:d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altLang="en-L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altLang="en-L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altLang="en-L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Varie entre 0 et 1 (ou négatif si très mauvais)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Indique la proportion de variance expliquée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0ACEC-C2B3-1A62-A126-21261BDCF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10" y="2002991"/>
                <a:ext cx="3737180" cy="2661883"/>
              </a:xfrm>
              <a:prstGeom prst="rect">
                <a:avLst/>
              </a:prstGeom>
              <a:blipFill>
                <a:blip r:embed="rId5"/>
                <a:stretch>
                  <a:fillRect l="-338" b="-1422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1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FD3D8FE8-D739-86C0-78FA-EC28F1B68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EF539A38-3463-0521-D84D-1959EE673578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</a:rPr>
              <a:t>Mesures de performance - Classification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A2C5B59-256A-35E9-F7B8-56E24A7F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16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51465F-79E5-3A43-A6F9-46F6D774B39B}"/>
                  </a:ext>
                </a:extLst>
              </p:cNvPr>
              <p:cNvSpPr txBox="1"/>
              <p:nvPr/>
            </p:nvSpPr>
            <p:spPr>
              <a:xfrm>
                <a:off x="714399" y="1051229"/>
                <a:ext cx="5381601" cy="5096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1" i="1" smtClean="0">
                          <a:latin typeface="Cambria Math" panose="02040503050406030204" pitchFamily="18" charset="0"/>
                        </a:rPr>
                        <m:t>𝑨𝒄𝒄𝒖𝒓𝒂𝒄𝒚</m:t>
                      </m:r>
                      <m:r>
                        <a:rPr lang="fr-FR" altLang="en-LU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𝑻𝑵</m:t>
                          </m:r>
                        </m:num>
                        <m:den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𝑻𝑵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𝑭𝑷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en-LU" altLang="en-LU" b="1" dirty="0"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Simple mais peut être trompeuse avec des classes déséquilibrées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1" i="1" smtClean="0">
                          <a:latin typeface="Cambria Math" panose="02040503050406030204" pitchFamily="18" charset="0"/>
                        </a:rPr>
                        <m:t>𝑷𝒓𝒆𝒄𝒊𝒔𝒊𝒐𝒏</m:t>
                      </m:r>
                      <m:r>
                        <a:rPr lang="fr-FR" altLang="en-LU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altLang="en-L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en-LU" altLang="en-LU" dirty="0"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"Parmi les prédictions positives, combien sont correctes ?"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Important quand le coût des faux positifs est élevé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1" i="1" smtClean="0">
                          <a:latin typeface="Cambria Math" panose="02040503050406030204" pitchFamily="18" charset="0"/>
                        </a:rPr>
                        <m:t>𝑹𝒆𝒄𝒂𝒍𝒍</m:t>
                      </m:r>
                      <m:r>
                        <a:rPr lang="fr-FR" altLang="en-LU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altLang="en-L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en-LU" altLang="en-LU" dirty="0"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"Parmi tous les positifs réels, combien ont été détectés ?"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Important quand le coût des faux négatifs est élevé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1" i="1" smtClean="0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𝒔𝒄𝒐𝒓𝒆</m:t>
                          </m:r>
                        </m:sub>
                      </m:sSub>
                      <m:r>
                        <a:rPr lang="fr-FR" altLang="en-LU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altLang="en-L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FR" altLang="en-LU" b="1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 ∗. 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num>
                        <m:den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lang="fr-FR" altLang="en-LU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altLang="en-LU" b="1" i="1"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den>
                      </m:f>
                    </m:oMath>
                  </m:oMathPara>
                </a14:m>
                <a:endParaRPr lang="en-LU" altLang="en-LU" dirty="0"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Moyenne harmonique de précision et rappel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Utile pour les données déséquilibrées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51465F-79E5-3A43-A6F9-46F6D774B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99" y="1051229"/>
                <a:ext cx="5381601" cy="5096845"/>
              </a:xfrm>
              <a:prstGeom prst="rect">
                <a:avLst/>
              </a:prstGeom>
              <a:blipFill>
                <a:blip r:embed="rId3"/>
                <a:stretch>
                  <a:fillRect l="-235" b="-248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87529E-64AB-187D-97FB-3B76D7BDE911}"/>
              </a:ext>
            </a:extLst>
          </p:cNvPr>
          <p:cNvSpPr txBox="1"/>
          <p:nvPr/>
        </p:nvSpPr>
        <p:spPr>
          <a:xfrm>
            <a:off x="6810399" y="1051229"/>
            <a:ext cx="538160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Matrice de confusion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781C5E-E8CC-4D37-D8BF-031388919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83721"/>
              </p:ext>
            </p:extLst>
          </p:nvPr>
        </p:nvGraphicFramePr>
        <p:xfrm>
          <a:off x="6810400" y="1794510"/>
          <a:ext cx="4025244" cy="2468880"/>
        </p:xfrm>
        <a:graphic>
          <a:graphicData uri="http://schemas.openxmlformats.org/drawingml/2006/table">
            <a:tbl>
              <a:tblPr firstRow="1" bandRow="1">
                <a:tableStyleId>{F7682CA2-3DEF-452A-A506-D0228CE0B994}</a:tableStyleId>
              </a:tblPr>
              <a:tblGrid>
                <a:gridCol w="1341748">
                  <a:extLst>
                    <a:ext uri="{9D8B030D-6E8A-4147-A177-3AD203B41FA5}">
                      <a16:colId xmlns:a16="http://schemas.microsoft.com/office/drawing/2014/main" val="2100818504"/>
                    </a:ext>
                  </a:extLst>
                </a:gridCol>
                <a:gridCol w="1341748">
                  <a:extLst>
                    <a:ext uri="{9D8B030D-6E8A-4147-A177-3AD203B41FA5}">
                      <a16:colId xmlns:a16="http://schemas.microsoft.com/office/drawing/2014/main" val="2952665666"/>
                    </a:ext>
                  </a:extLst>
                </a:gridCol>
                <a:gridCol w="1341748">
                  <a:extLst>
                    <a:ext uri="{9D8B030D-6E8A-4147-A177-3AD203B41FA5}">
                      <a16:colId xmlns:a16="http://schemas.microsoft.com/office/drawing/2014/main" val="84115886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LU" sz="14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dirty="0"/>
                        <a:t>Vraiment Positif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dirty="0"/>
                        <a:t>Vraiment Négatif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3078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LU" sz="1400" dirty="0"/>
                        <a:t>Prédiction Positif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dirty="0"/>
                        <a:t>Vrai Positif</a:t>
                      </a:r>
                    </a:p>
                    <a:p>
                      <a:pPr algn="ctr"/>
                      <a:r>
                        <a:rPr lang="en-LU" sz="14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dirty="0"/>
                        <a:t>Faux Positif</a:t>
                      </a:r>
                    </a:p>
                    <a:p>
                      <a:pPr algn="ctr"/>
                      <a:r>
                        <a:rPr lang="en-LU" sz="14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81585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LU" sz="1400" dirty="0"/>
                        <a:t>Prédiction Négatif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dirty="0"/>
                        <a:t>Faux Négatif</a:t>
                      </a:r>
                    </a:p>
                    <a:p>
                      <a:pPr algn="ctr"/>
                      <a:r>
                        <a:rPr lang="en-LU" sz="14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dirty="0"/>
                        <a:t>Vrai Négatif</a:t>
                      </a:r>
                    </a:p>
                    <a:p>
                      <a:pPr algn="ctr"/>
                      <a:r>
                        <a:rPr lang="en-LU" sz="14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405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00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85933411-005E-6A57-D945-C79F5C06D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6B81DA7A-B5AE-B90A-D498-10939AF3E24D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</a:rPr>
              <a:t>Mesures de performance - Classification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5241E88-4632-FED0-A4F4-4940FC7E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17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2800AD-09D1-F9E0-F15F-17904B5DE979}"/>
                  </a:ext>
                </a:extLst>
              </p:cNvPr>
              <p:cNvSpPr txBox="1"/>
              <p:nvPr/>
            </p:nvSpPr>
            <p:spPr>
              <a:xfrm>
                <a:off x="503350" y="1145628"/>
                <a:ext cx="10820513" cy="390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Courbe ROC (Receiver Operating Characteristic)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Représente le taux de vrais positifs vs faux positifs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AUC (Area Under Curve) : métrique agrégée (0.5 = aléatoire, 1.0 = parfait)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𝑐𝑖𝑓𝑖𝑐𝑖𝑡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é=</m:t>
                      </m:r>
                      <m:f>
                        <m:f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Capacité à identifier correctement les négatifs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Choix de la métrique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Accuracy</a:t>
                </a:r>
                <a:r>
                  <a:rPr lang="en-LU" altLang="en-LU" dirty="0">
                    <a:latin typeface="Aptos" panose="020B0004020202020204" pitchFamily="34" charset="0"/>
                  </a:rPr>
                  <a:t> : classes équilibrées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F1-Score</a:t>
                </a:r>
                <a:r>
                  <a:rPr lang="en-LU" altLang="en-LU" dirty="0">
                    <a:latin typeface="Aptos" panose="020B0004020202020204" pitchFamily="34" charset="0"/>
                  </a:rPr>
                  <a:t> : classes déséquilibrées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Recall</a:t>
                </a:r>
                <a:r>
                  <a:rPr lang="en-LU" altLang="en-LU" dirty="0">
                    <a:latin typeface="Aptos" panose="020B0004020202020204" pitchFamily="34" charset="0"/>
                  </a:rPr>
                  <a:t> : minimiser faux négatifs (cancer, fraude)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Precision</a:t>
                </a:r>
                <a:r>
                  <a:rPr lang="en-LU" altLang="en-LU" dirty="0">
                    <a:latin typeface="Aptos" panose="020B0004020202020204" pitchFamily="34" charset="0"/>
                  </a:rPr>
                  <a:t> : minimiser faux positifs (spam detection)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2800AD-09D1-F9E0-F15F-17904B5D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" y="1145628"/>
                <a:ext cx="10820513" cy="3903313"/>
              </a:xfrm>
              <a:prstGeom prst="rect">
                <a:avLst/>
              </a:prstGeom>
              <a:blipFill>
                <a:blip r:embed="rId3"/>
                <a:stretch>
                  <a:fillRect l="-234" b="-64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792F048-F3FB-BC78-C318-4AC456335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07" y="532812"/>
            <a:ext cx="2512485" cy="1884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322B04-E6F5-AE5E-00B9-6988BB84D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607" y="2375619"/>
            <a:ext cx="2512485" cy="1884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A828C-31BF-21DF-0106-69233AE70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607" y="4259983"/>
            <a:ext cx="2512485" cy="18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583375E6-5093-A805-51B5-B204A04FD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E7B08E2-8DC5-BE44-15A0-598D91CAB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18</a:t>
            </a:fld>
            <a:endParaRPr lang="en-LU" dirty="0"/>
          </a:p>
        </p:txBody>
      </p:sp>
      <p:sp>
        <p:nvSpPr>
          <p:cNvPr id="2" name="Google Shape;74;g2fe3b26eee9_0_1">
            <a:extLst>
              <a:ext uri="{FF2B5EF4-FFF2-40B4-BE49-F238E27FC236}">
                <a16:creationId xmlns:a16="http://schemas.microsoft.com/office/drawing/2014/main" id="{102F497D-71F7-CA2D-2A7E-14FF15B4811E}"/>
              </a:ext>
            </a:extLst>
          </p:cNvPr>
          <p:cNvSpPr txBox="1">
            <a:spLocks/>
          </p:cNvSpPr>
          <p:nvPr/>
        </p:nvSpPr>
        <p:spPr>
          <a:xfrm>
            <a:off x="415650" y="2453622"/>
            <a:ext cx="10820514" cy="11642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800" dirty="0">
                <a:solidFill>
                  <a:schemeClr val="dk1"/>
                </a:solidFill>
                <a:latin typeface="Aptos" panose="020B0004020202020204" pitchFamily="34" charset="0"/>
              </a:rPr>
              <a:t>Machine Learning : Apprentissage Supervisé</a:t>
            </a:r>
          </a:p>
        </p:txBody>
      </p:sp>
    </p:spTree>
    <p:extLst>
      <p:ext uri="{BB962C8B-B14F-4D97-AF65-F5344CB8AC3E}">
        <p14:creationId xmlns:p14="http://schemas.microsoft.com/office/powerpoint/2010/main" val="115235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A7B23A22-D6BA-BAE8-63A3-BE2F0631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62471BA8-91F7-5759-9264-B10E321F2FD4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K-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Nearest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Neighbors (KNN)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206E293-0714-F581-118F-DAFE364A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19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A8A35A-80B8-8679-AF3F-46DE26573E32}"/>
                  </a:ext>
                </a:extLst>
              </p:cNvPr>
              <p:cNvSpPr txBox="1"/>
              <p:nvPr/>
            </p:nvSpPr>
            <p:spPr>
              <a:xfrm>
                <a:off x="503350" y="913030"/>
                <a:ext cx="6596678" cy="5355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Principe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Algorithme d'apprentissage paresseux (lazy learning)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Classification basée sur la proximité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"Dis-moi qui sont tes voisins, je te dirai qui tu es”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Fonctionnement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Choisir K (nombre de voisins)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Calculer la distance entre le point à classifier et tous les points d'entraînement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Sélectionner les K plus proches voisins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Assigner la classe majoritaire parmi ces voisins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AutoNum type="arabicPeriod" startAt="4"/>
                </a:pPr>
                <a:endParaRPr lang="en-LU" altLang="en-LU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Distances courantes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Euclidienne :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LU" altLang="en-L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altLang="en-L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LU" altLang="en-LU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fr-FR" altLang="en-LU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fr-FR" altLang="en-L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altLang="en-L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altLang="en-LU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altLang="en-LU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altLang="en-LU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altLang="en-L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altLang="en-LU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altLang="en-LU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fr-FR" altLang="en-L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altLang="en-L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LU" altLang="en-LU" dirty="0"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Manhattan 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LU" altLang="en-LU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altLang="en-L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altLang="en-L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altLang="en-L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altLang="en-L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altLang="en-LU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altLang="en-L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altLang="en-L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altLang="en-L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LU" altLang="en-LU" dirty="0"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Minkowski 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altLang="en-L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altLang="en-L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fr-FR" altLang="en-L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fr-FR" altLang="en-L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fr-FR" altLang="en-L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FR" altLang="en-LU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altLang="en-LU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fr-FR" altLang="en-LU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fr-FR" altLang="en-LU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fr-FR" altLang="en-LU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altLang="en-LU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fr-FR" altLang="en-LU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fr-FR" altLang="en-L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fr-FR" altLang="en-L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altLang="en-L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altLang="en-L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LU" altLang="en-LU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21EED-BA00-9AA1-70D2-76A99985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" y="913030"/>
                <a:ext cx="6596678" cy="5355505"/>
              </a:xfrm>
              <a:prstGeom prst="rect">
                <a:avLst/>
              </a:prstGeom>
              <a:blipFill>
                <a:blip r:embed="rId3"/>
                <a:stretch>
                  <a:fillRect l="-384" b="-9005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9382338-7E8A-99C6-FB6D-89200B93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190" r="60062" b="22209"/>
          <a:stretch>
            <a:fillRect/>
          </a:stretch>
        </p:blipFill>
        <p:spPr>
          <a:xfrm>
            <a:off x="8809625" y="1566955"/>
            <a:ext cx="2140142" cy="1947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79B501-CAD9-DF94-0CAA-DA0F6AC8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410" t="13151" r="25527" b="22247"/>
          <a:stretch>
            <a:fillRect/>
          </a:stretch>
        </p:blipFill>
        <p:spPr>
          <a:xfrm>
            <a:off x="8000811" y="3927870"/>
            <a:ext cx="1878885" cy="19472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FB85FA-C7D5-AF05-B450-0203552D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707" t="15911" b="19488"/>
          <a:stretch>
            <a:fillRect/>
          </a:stretch>
        </p:blipFill>
        <p:spPr>
          <a:xfrm>
            <a:off x="10129602" y="3927870"/>
            <a:ext cx="1301754" cy="19472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8EEA5-B7BE-1840-D6BC-DA4EA0CD4888}"/>
              </a:ext>
            </a:extLst>
          </p:cNvPr>
          <p:cNvSpPr txBox="1"/>
          <p:nvPr/>
        </p:nvSpPr>
        <p:spPr>
          <a:xfrm>
            <a:off x="8648222" y="6145424"/>
            <a:ext cx="2783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[1] 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https://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www.ibm.com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/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fr-fr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/think/topics/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knn</a:t>
            </a:r>
            <a:endParaRPr lang="en-LU" sz="1000" i="1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5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3F86A627-FFC9-B8CB-3457-34A4CB21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0A023F6C-43D1-1B2A-ECEC-79A45A5EDF12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  <a:buFontTx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Agenda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B234D3C8-5A94-7D42-CAFA-CA431A5B43BA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Fondamentaux de l’Intelligence Artificielle et du Machine Learning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Machine Learning : Apprentissage Supervisé 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Machine Learning : Apprentissage Non-Supervisé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Deep Learning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Transformers et NLP</a:t>
            </a:r>
          </a:p>
          <a:p>
            <a:pPr marL="342900" indent="-342900" algn="l"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spcBef>
                <a:spcPts val="1100"/>
              </a:spcBef>
              <a:buClrTx/>
              <a:buFont typeface="Wingdings" pitchFamily="2" charset="2"/>
              <a:buChar char="Ø"/>
            </a:pP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6EFDD2F-3043-1066-DFDF-73861317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</a:t>
            </a:fld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1737024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E440859F-1E74-9B35-1C0C-855720FD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D26C91A3-C8E8-F896-47F2-67AC25857971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K-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Nearest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Neighbors (KNN)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A5E2710-97CA-11F4-A770-AA100829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20</a:t>
            </a:fld>
            <a:endParaRPr lang="en-L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6CDDA-6CD5-5C61-CC3D-F93C4E76F3ED}"/>
              </a:ext>
            </a:extLst>
          </p:cNvPr>
          <p:cNvSpPr txBox="1"/>
          <p:nvPr/>
        </p:nvSpPr>
        <p:spPr>
          <a:xfrm>
            <a:off x="503350" y="950608"/>
            <a:ext cx="108504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 :</a:t>
            </a:r>
            <a:endParaRPr lang="en-LU" altLang="en-LU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Simple à comprendre et implémenter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Pas d'entraînement (ou très rapide)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Naturellement multi-classe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LU" altLang="en-LU" dirty="0"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Inconvénients :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Prédiction lente (calcul de distances)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Sensible à l'échelle des features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Performance dégradée en haute dimension (curse of dimensionality)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Sensible au bruit</a:t>
            </a:r>
          </a:p>
          <a:p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06658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C7AF987-842E-5454-3FC5-9F389575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40DC08E7-56F3-79BD-CDB3-FDC0C5FA5F75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Régression Linéaire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AA33C41-CB1F-BC6D-0C42-9957C9B2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21</a:t>
            </a:fld>
            <a:endParaRPr lang="en-L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FDC0CF-69CC-5977-F9F2-F1A0AA18AB44}"/>
                  </a:ext>
                </a:extLst>
              </p:cNvPr>
              <p:cNvSpPr txBox="1"/>
              <p:nvPr/>
            </p:nvSpPr>
            <p:spPr>
              <a:xfrm>
                <a:off x="503349" y="1075764"/>
                <a:ext cx="10820513" cy="4398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Intuition géométrique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Trouver la droite (ou hyperplan) qui minimise l'erreur entre prédictions et valeurs réelles.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Équation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en-L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en-L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en-L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Fonction de coût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Erreur quadratique moyenne (Mean Squared Error) :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fr-FR" altLang="en-L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altLang="en-L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fr-FR" altLang="en-L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altLang="en-L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en-L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altLang="en-L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altLang="en-L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fr-FR" altLang="en-L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FR" altLang="en-LU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altLang="en-LU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FR" altLang="en-L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altLang="en-L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L'objectif est de minimiser cette fonction en ajustant les paramètres β.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LU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FDC0CF-69CC-5977-F9F2-F1A0AA18A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49" y="1075764"/>
                <a:ext cx="10820513" cy="4398576"/>
              </a:xfrm>
              <a:prstGeom prst="rect">
                <a:avLst/>
              </a:prstGeom>
              <a:blipFill>
                <a:blip r:embed="rId3"/>
                <a:stretch>
                  <a:fillRect l="-234" b="-2011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line graph with red dots&#10;&#10;AI-generated content may be incorrect.">
            <a:extLst>
              <a:ext uri="{FF2B5EF4-FFF2-40B4-BE49-F238E27FC236}">
                <a16:creationId xmlns:a16="http://schemas.microsoft.com/office/drawing/2014/main" id="{F82B03EF-6FBD-E29E-78ED-822217009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007" y="1926995"/>
            <a:ext cx="3655124" cy="3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6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049E8909-F613-E7BF-0F03-9B25FF402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60D3023E-0D20-86C8-531D-1A49006CB964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</a:rPr>
              <a:t>Régression Linéaire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B38FC14-7540-4DED-63A4-DDCE010E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22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D4846-6426-6252-EC10-0E4ABFE73300}"/>
              </a:ext>
            </a:extLst>
          </p:cNvPr>
          <p:cNvSpPr txBox="1"/>
          <p:nvPr/>
        </p:nvSpPr>
        <p:spPr>
          <a:xfrm>
            <a:off x="503350" y="1097408"/>
            <a:ext cx="10820514" cy="490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Méthodes de résolution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dirty="0">
                <a:latin typeface="Aptos" panose="020B0004020202020204" pitchFamily="34" charset="0"/>
              </a:rPr>
              <a:t>Solution analytique : Équations normales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Rapide pour petits datasets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Calcul matriciel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dirty="0">
                <a:latin typeface="Aptos" panose="020B0004020202020204" pitchFamily="34" charset="0"/>
              </a:rPr>
              <a:t>Descente de gradient</a:t>
            </a:r>
          </a:p>
          <a:p>
            <a:pPr marL="7429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Itératif</a:t>
            </a:r>
          </a:p>
          <a:p>
            <a:pPr marL="7429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Scalable pour grands datasets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Hypothèses importantes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Linéarité de la relation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Indépendance des résidus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Homoscédasticité (variance constante)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Normalité des résidus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2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6250AF3D-0D29-F78D-EFF2-B4B77AD1F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0F6ADDD2-79BF-C09C-231F-CB829193EE56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Régression Logistique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0B8BD51-A497-9F75-E030-A3F05343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23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15BBBB-11CE-4B10-9982-045F56189DEC}"/>
                  </a:ext>
                </a:extLst>
              </p:cNvPr>
              <p:cNvSpPr txBox="1"/>
              <p:nvPr/>
            </p:nvSpPr>
            <p:spPr>
              <a:xfrm>
                <a:off x="602428" y="688489"/>
                <a:ext cx="10348856" cy="5536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Principe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Prédit la probabilité d'appartenance à une classe en utilisant la fonction sigmoïde.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Fonction sigmoïde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algn="ctr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LU" altLang="en-LU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LU" altLang="en-LU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LU" altLang="en-LU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altLang="en-LU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LU" altLang="en-LU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LU" altLang="en-LU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+ </m:t>
                              </m:r>
                              <m:sSup>
                                <m:sSupPr>
                                  <m:ctrlPr>
                                    <a:rPr lang="en-LU" altLang="en-LU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LU" altLang="en-LU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LU" altLang="en-LU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LU" altLang="en-LU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LU" altLang="en-LU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ù 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₀ + 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₁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₁ + … + 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ₙ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ₙ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Interprétation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Sortie entre 0 et 1 (probabilité)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Seuil de décision (généralement 0.5)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Si P(y=1|x) &gt; 0.5 → classe 1, sinon classe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endParaRPr lang="en-LU" altLang="en-LU" b="1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Fonction de coût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Log-loss (entropie croisée binaire) 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−</m:t>
                      </m:r>
                      <m:f>
                        <m:fPr>
                          <m:ctrlPr>
                            <a:rPr lang="en-LU" altLang="en-LU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LU" altLang="en-LU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LU" altLang="en-LU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LU" altLang="en-LU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b>
                          <m: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+ (1−</m:t>
                      </m:r>
                      <m:sSub>
                        <m:sSubPr>
                          <m:ctrlP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b>
                          <m: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Extensions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Régression logistique multi-classe</a:t>
                </a:r>
                <a:r>
                  <a:rPr lang="en-LU" altLang="en-LU" dirty="0">
                    <a:latin typeface="Aptos" panose="020B0004020202020204" pitchFamily="34" charset="0"/>
                  </a:rPr>
                  <a:t> : Softmax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Régularisation</a:t>
                </a:r>
                <a:r>
                  <a:rPr lang="en-LU" altLang="en-LU" dirty="0">
                    <a:latin typeface="Aptos" panose="020B0004020202020204" pitchFamily="34" charset="0"/>
                  </a:rPr>
                  <a:t> : L1 (Lasso) ou L2 (Ridge)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15BBBB-11CE-4B10-9982-045F5618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8" y="688489"/>
                <a:ext cx="10348856" cy="5536067"/>
              </a:xfrm>
              <a:prstGeom prst="rect">
                <a:avLst/>
              </a:prstGeom>
              <a:blipFill>
                <a:blip r:embed="rId3"/>
                <a:stretch>
                  <a:fillRect l="-123" b="-22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8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E2325855-7C76-F7D0-8E29-D88F75E2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D9AAD0F2-51D3-D316-56EA-3FD850148FF7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Support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Vector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Machine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C5C46F8-D245-243A-D357-8EA154D4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24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F96CB6-4522-D1E3-3773-C07490ED4214}"/>
                  </a:ext>
                </a:extLst>
              </p:cNvPr>
              <p:cNvSpPr txBox="1"/>
              <p:nvPr/>
            </p:nvSpPr>
            <p:spPr>
              <a:xfrm>
                <a:off x="623816" y="878747"/>
                <a:ext cx="11394466" cy="5231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Intuition des marges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Trouver l'hyperplan qui sépare au mieux les classes en </a:t>
                </a:r>
                <a:r>
                  <a:rPr lang="en-LU" altLang="en-LU" b="1" dirty="0">
                    <a:latin typeface="Aptos" panose="020B0004020202020204" pitchFamily="34" charset="0"/>
                  </a:rPr>
                  <a:t>maximisant la marge</a:t>
                </a:r>
                <a:r>
                  <a:rPr lang="en-LU" altLang="en-LU" dirty="0">
                    <a:latin typeface="Aptos" panose="020B0004020202020204" pitchFamily="34" charset="0"/>
                  </a:rPr>
                  <a:t> (distance minimale entre l'hyperplan et les points les plus proches).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Concepts clés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Support Vectors</a:t>
                </a:r>
                <a:r>
                  <a:rPr lang="en-LU" altLang="en-LU" dirty="0">
                    <a:latin typeface="Aptos" panose="020B0004020202020204" pitchFamily="34" charset="0"/>
                  </a:rPr>
                  <a:t> : Points les plus proches de l'hyperplan (les seuls qui comptent vraiment)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Hyperplan optimal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où la marge est maximale : 2/||w||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Marge dure vs marge douce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Marge dure</a:t>
                </a:r>
                <a:r>
                  <a:rPr lang="en-LU" altLang="en-LU" dirty="0">
                    <a:latin typeface="Aptos" panose="020B0004020202020204" pitchFamily="34" charset="0"/>
                  </a:rPr>
                  <a:t> : Aucune erreur tolérée (données linéairement séparables)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Marge douce</a:t>
                </a:r>
                <a:r>
                  <a:rPr lang="en-LU" altLang="en-LU" dirty="0">
                    <a:latin typeface="Aptos" panose="020B0004020202020204" pitchFamily="34" charset="0"/>
                  </a:rPr>
                  <a:t> : Permet quelques erreurs (paramètre C)</a:t>
                </a:r>
                <a:endParaRPr lang="en-LU" altLang="en-LU" b="1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Kernel Trick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Pour les données non linéairement séparables, projection dans un espace de dimension supérieure.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Kernels courants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Linéaire</a:t>
                </a:r>
                <a:r>
                  <a:rPr lang="en-LU" altLang="en-LU" dirty="0">
                    <a:latin typeface="Aptos" panose="020B0004020202020204" pitchFamily="34" charset="0"/>
                  </a:rPr>
                  <a:t> : K(x, y) = x·y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Polynomial</a:t>
                </a:r>
                <a:r>
                  <a:rPr lang="en-LU" altLang="en-LU" dirty="0">
                    <a:latin typeface="Aptos" panose="020B0004020202020204" pitchFamily="34" charset="0"/>
                  </a:rPr>
                  <a:t> : K(x, y) = (x·y + c)^d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RBF (Gaussian)</a:t>
                </a:r>
                <a:r>
                  <a:rPr lang="en-LU" altLang="en-LU" dirty="0">
                    <a:latin typeface="Aptos" panose="020B0004020202020204" pitchFamily="34" charset="0"/>
                  </a:rPr>
                  <a:t> : K(x, y) = exp(-γ||x-y||²)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F96CB6-4522-D1E3-3773-C07490ED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6" y="878747"/>
                <a:ext cx="11394466" cy="5231945"/>
              </a:xfrm>
              <a:prstGeom prst="rect">
                <a:avLst/>
              </a:prstGeom>
              <a:blipFill>
                <a:blip r:embed="rId3"/>
                <a:stretch>
                  <a:fillRect l="-111" b="-485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DF317BC-D4A8-45F2-CC81-F3CF9889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47" t="12875" r="25248" b="7726"/>
          <a:stretch>
            <a:fillRect/>
          </a:stretch>
        </p:blipFill>
        <p:spPr>
          <a:xfrm>
            <a:off x="8074023" y="1850571"/>
            <a:ext cx="3804701" cy="2884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732F1-A4B6-7AE0-7161-326C47EF541E}"/>
              </a:ext>
            </a:extLst>
          </p:cNvPr>
          <p:cNvSpPr txBox="1"/>
          <p:nvPr/>
        </p:nvSpPr>
        <p:spPr>
          <a:xfrm>
            <a:off x="8103428" y="6093418"/>
            <a:ext cx="39148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[1] 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https://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www.ibm.com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/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fr-fr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/think/topics/support-vector-machine</a:t>
            </a:r>
            <a:endParaRPr lang="en-LU" sz="1000" i="1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73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5BC36488-B566-C92F-D77C-9DAF45FDD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1F7CE2F9-6AD0-5F65-470E-F4CCAEEA1AD6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Support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Vector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Machine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5301B6A-DF60-2823-EED0-A724F597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25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30648-4B7A-911C-1219-57D4FE35FC91}"/>
              </a:ext>
            </a:extLst>
          </p:cNvPr>
          <p:cNvSpPr txBox="1"/>
          <p:nvPr/>
        </p:nvSpPr>
        <p:spPr>
          <a:xfrm>
            <a:off x="634701" y="1258516"/>
            <a:ext cx="10719099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 &amp; Inconvénients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Efficace en haute dimension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Versatile (grâce aux kernels)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Robuste au sur-apprentissage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Inconvénients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Coûteux en temps de calcul (O(n²) ou O(n³))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Choix du kernel et des hyperparamètres délicat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Pas de probabilités directes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10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38E6B983-980D-5F08-8785-A4F25558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781D95A0-E126-4C19-7EC1-FB9421FC4857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Arbre de Décision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4A6EDC6-D5FD-56D4-F7DE-83BA301D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26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6A1466-4D05-8D21-FC35-A3670BC532F5}"/>
                  </a:ext>
                </a:extLst>
              </p:cNvPr>
              <p:cNvSpPr txBox="1"/>
              <p:nvPr/>
            </p:nvSpPr>
            <p:spPr>
              <a:xfrm>
                <a:off x="645459" y="939183"/>
                <a:ext cx="10678405" cy="523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Principe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Succession de tests binaires sur les features menant à une décision.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b="1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Construction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Sélectionner la meilleure feature pour séparer les données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Créer des branches basées sur les valeurs de cette feature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Répéter récursivement pour chaque branche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Arrêter selon un critère (profondeur, nombre minimal d'échantillons, etc.)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b="1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Critères de séparation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Pour la classification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Gini Impurity</a:t>
                </a:r>
                <a:r>
                  <a:rPr lang="en-LU" altLang="en-LU" dirty="0">
                    <a:latin typeface="Aptos" panose="020B0004020202020204" pitchFamily="34" charset="0"/>
                  </a:rPr>
                  <a:t> : </a:t>
                </a:r>
                <a14:m>
                  <m:oMath xmlns:m="http://schemas.openxmlformats.org/officeDocument/2006/math">
                    <m:r>
                      <a:rPr lang="en-LU" altLang="en-LU" i="1" dirty="0" smtClean="0">
                        <a:latin typeface="Cambria Math" panose="02040503050406030204" pitchFamily="18" charset="0"/>
                      </a:rPr>
                      <m:t>1 − </m:t>
                    </m:r>
                    <m:r>
                      <m:rPr>
                        <m:sty m:val="p"/>
                      </m:rPr>
                      <a:rPr lang="en-LU" altLang="en-LU" i="0" dirty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LU" altLang="en-LU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LU" altLang="en-LU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LU" altLang="en-LU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LU" altLang="en-LU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LU" altLang="en-LU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LU" altLang="en-LU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LU" altLang="en-LU" dirty="0"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b="1" dirty="0">
                    <a:latin typeface="Aptos" panose="020B0004020202020204" pitchFamily="34" charset="0"/>
                  </a:rPr>
                  <a:t>Entropie</a:t>
                </a:r>
                <a:r>
                  <a:rPr lang="en-LU" altLang="en-LU" dirty="0">
                    <a:latin typeface="Aptos" panose="020B0004020202020204" pitchFamily="34" charset="0"/>
                  </a:rPr>
                  <a:t> : </a:t>
                </a:r>
                <a14:m>
                  <m:oMath xmlns:m="http://schemas.openxmlformats.org/officeDocument/2006/math">
                    <m:r>
                      <a:rPr lang="en-LU" altLang="en-LU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LU" altLang="en-LU" i="0" dirty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LU" altLang="en-L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LU" altLang="en-LU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LU" altLang="en-LU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LU" altLang="en-LU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LU" altLang="en-LU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LU" altLang="en-LU" i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LU" altLang="en-LU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LU" altLang="en-LU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LU" altLang="en-LU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LU" altLang="en-LU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LU" altLang="en-LU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Pour la régression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Réduction de variance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6A1466-4D05-8D21-FC35-A3670BC53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9" y="939183"/>
                <a:ext cx="10678405" cy="5231881"/>
              </a:xfrm>
              <a:prstGeom prst="rect">
                <a:avLst/>
              </a:prstGeom>
              <a:blipFill>
                <a:blip r:embed="rId3"/>
                <a:stretch>
                  <a:fillRect l="-119" b="-484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DB571D-65F0-ED0F-307E-EDD37F26A8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03" r="7142"/>
          <a:stretch>
            <a:fillRect/>
          </a:stretch>
        </p:blipFill>
        <p:spPr>
          <a:xfrm>
            <a:off x="6622833" y="1641053"/>
            <a:ext cx="5297024" cy="34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3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507B1A14-AC26-10D6-7A29-12C4D496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37CDA660-92CA-3520-8406-98BC8E75CB2E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</a:rPr>
              <a:t>Arbre de Décision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2E74492-5B04-538F-ADB8-ECBA1853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27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B94E-02BA-002E-2C1D-B2E0F7B9A1C2}"/>
              </a:ext>
            </a:extLst>
          </p:cNvPr>
          <p:cNvSpPr txBox="1"/>
          <p:nvPr/>
        </p:nvSpPr>
        <p:spPr>
          <a:xfrm>
            <a:off x="645459" y="1108038"/>
            <a:ext cx="10708341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 &amp; Inconvénients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Facile à interpréter et visualiser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Gère automatiquement les interactions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Pas besoin de normalisation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Gère variables numériques et catégorielles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Inconvénients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Tendance au sur-apprentissage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Instables (petites variations → arbre très différent)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Biais vers features avec plus de valeurs</a:t>
            </a:r>
          </a:p>
        </p:txBody>
      </p:sp>
    </p:spTree>
    <p:extLst>
      <p:ext uri="{BB962C8B-B14F-4D97-AF65-F5344CB8AC3E}">
        <p14:creationId xmlns:p14="http://schemas.microsoft.com/office/powerpoint/2010/main" val="383341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BB2C0269-4D66-77AD-D174-F90A1C696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0A5749B0-9C37-991F-F53F-8FD04771CC6D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Random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Forest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A1041A0-BDE3-038F-C1D3-BC31D485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28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1F2B9-FD3D-FF2E-D747-A6C5C70E3D63}"/>
              </a:ext>
            </a:extLst>
          </p:cNvPr>
          <p:cNvSpPr txBox="1"/>
          <p:nvPr/>
        </p:nvSpPr>
        <p:spPr>
          <a:xfrm>
            <a:off x="503350" y="894275"/>
            <a:ext cx="10820514" cy="426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Principe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Ensemble d'arbres de décision entraînés sur des sous-échantillons aléatoires.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Processus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dirty="0">
                <a:latin typeface="Aptos" panose="020B0004020202020204" pitchFamily="34" charset="0"/>
              </a:rPr>
              <a:t>Bootstrap : Créer N échantillons aléatoires avec remise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dirty="0">
                <a:latin typeface="Aptos" panose="020B0004020202020204" pitchFamily="34" charset="0"/>
              </a:rPr>
              <a:t>Pour chaque échantillon, entraîner un arbre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dirty="0">
                <a:latin typeface="Aptos" panose="020B0004020202020204" pitchFamily="34" charset="0"/>
              </a:rPr>
              <a:t>À chaque nœud, sélectionner aléatoirement un sous-ensemble de features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dirty="0">
                <a:latin typeface="Aptos" panose="020B0004020202020204" pitchFamily="34" charset="0"/>
              </a:rPr>
              <a:t>Prédiction finale = vote majoritaire (classification) ou moyenne (régression)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Bagging et Feature Randomness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Bagging</a:t>
            </a:r>
            <a:r>
              <a:rPr lang="en-LU" altLang="en-LU" dirty="0">
                <a:latin typeface="Aptos" panose="020B0004020202020204" pitchFamily="34" charset="0"/>
              </a:rPr>
              <a:t> : Bootstrap Aggregating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Réduit la variance sans augmenter le biais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Décorrélation des arbres grâce à la sélection aléatoire de 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84171-30BD-CCC2-B8B1-D32E6190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49"/>
          <a:stretch>
            <a:fillRect/>
          </a:stretch>
        </p:blipFill>
        <p:spPr>
          <a:xfrm>
            <a:off x="6752267" y="2105821"/>
            <a:ext cx="5293932" cy="2433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2126C-629A-015F-CA17-E5E7E6CB25FF}"/>
              </a:ext>
            </a:extLst>
          </p:cNvPr>
          <p:cNvSpPr txBox="1"/>
          <p:nvPr/>
        </p:nvSpPr>
        <p:spPr>
          <a:xfrm>
            <a:off x="7124036" y="6118686"/>
            <a:ext cx="4783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[1]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 https://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www.geeksforgeeks.org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/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dsa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/random-forest-classifier-using-scikit-learn/</a:t>
            </a:r>
            <a:endParaRPr lang="en-LU" sz="1000" i="1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62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1F3346C9-415E-5601-7F58-78DA04F8D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79461385-2A65-D50C-28B5-4BA53F6AE86F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Random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Forest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31AF49-3246-05C9-AE7D-AC8B9D6E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29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D7C-4271-B294-E74E-2B88706D776A}"/>
              </a:ext>
            </a:extLst>
          </p:cNvPr>
          <p:cNvSpPr txBox="1"/>
          <p:nvPr/>
        </p:nvSpPr>
        <p:spPr>
          <a:xfrm>
            <a:off x="503350" y="813059"/>
            <a:ext cx="10820514" cy="523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Hyperparamètres importants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n_estimators : Nombre d'arbres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max_depth : Profondeur maximale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max_features : Nombre de features considérées à chaque split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min_samples_split : Nombre minimal d'échantillons pour split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Feature Importance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Random Forest permet de calculer l'importance de chaque feature.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Très performant out-of-the-box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Robuste au sur-apprentissage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Gère bien les données manquantes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Parallélisable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Inconvénients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Moins interprétable qu'un seul arbre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Peut être lent sur de grandes données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Modèle lourd à sauvegarder</a:t>
            </a:r>
          </a:p>
        </p:txBody>
      </p:sp>
    </p:spTree>
    <p:extLst>
      <p:ext uri="{BB962C8B-B14F-4D97-AF65-F5344CB8AC3E}">
        <p14:creationId xmlns:p14="http://schemas.microsoft.com/office/powerpoint/2010/main" val="47108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160201A5-8B2E-9433-A7D5-7793D3FF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90121480-6BDF-AF3C-8B90-7BB716EF9A04}"/>
              </a:ext>
            </a:extLst>
          </p:cNvPr>
          <p:cNvSpPr txBox="1">
            <a:spLocks/>
          </p:cNvSpPr>
          <p:nvPr/>
        </p:nvSpPr>
        <p:spPr>
          <a:xfrm>
            <a:off x="415650" y="2453622"/>
            <a:ext cx="10820514" cy="11642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800" dirty="0">
                <a:solidFill>
                  <a:schemeClr val="dk1"/>
                </a:solidFill>
                <a:latin typeface="Aptos" panose="020B0004020202020204" pitchFamily="34" charset="0"/>
              </a:rPr>
              <a:t>Fondamentaux de l’Intelligence Artificielle et du Machine Learning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500FA1D1-BAFE-9D5E-7224-767CCCD91ACC}"/>
              </a:ext>
            </a:extLst>
          </p:cNvPr>
          <p:cNvSpPr txBox="1">
            <a:spLocks/>
          </p:cNvSpPr>
          <p:nvPr/>
        </p:nvSpPr>
        <p:spPr>
          <a:xfrm>
            <a:off x="503350" y="98863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1F43497-D384-BA73-F6F3-3C8164D9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03535"/>
            <a:ext cx="2743200" cy="239030"/>
          </a:xfrm>
        </p:spPr>
        <p:txBody>
          <a:bodyPr/>
          <a:lstStyle/>
          <a:p>
            <a:fld id="{16D0CEBC-D254-F74F-AEE8-7B10FE632DFF}" type="slidenum">
              <a:rPr lang="en-LU" smtClean="0"/>
              <a:pPr/>
              <a:t>3</a:t>
            </a:fld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128226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A8E672B2-CA62-37D7-CF5E-B50C0161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53A3BC9-D4E7-BB8A-DE79-74FC8F79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30</a:t>
            </a:fld>
            <a:endParaRPr lang="en-LU" dirty="0"/>
          </a:p>
        </p:txBody>
      </p:sp>
      <p:sp>
        <p:nvSpPr>
          <p:cNvPr id="2" name="Google Shape;74;g2fe3b26eee9_0_1">
            <a:extLst>
              <a:ext uri="{FF2B5EF4-FFF2-40B4-BE49-F238E27FC236}">
                <a16:creationId xmlns:a16="http://schemas.microsoft.com/office/drawing/2014/main" id="{4E5CC918-B77E-D4D8-86A7-2A08844B198E}"/>
              </a:ext>
            </a:extLst>
          </p:cNvPr>
          <p:cNvSpPr txBox="1">
            <a:spLocks/>
          </p:cNvSpPr>
          <p:nvPr/>
        </p:nvSpPr>
        <p:spPr>
          <a:xfrm>
            <a:off x="415650" y="2453622"/>
            <a:ext cx="10820514" cy="11642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800" dirty="0">
                <a:solidFill>
                  <a:schemeClr val="dk1"/>
                </a:solidFill>
                <a:latin typeface="Aptos" panose="020B0004020202020204" pitchFamily="34" charset="0"/>
              </a:rPr>
              <a:t>Machine Learning : Apprentissage Non-Supervisé</a:t>
            </a:r>
          </a:p>
        </p:txBody>
      </p:sp>
    </p:spTree>
    <p:extLst>
      <p:ext uri="{BB962C8B-B14F-4D97-AF65-F5344CB8AC3E}">
        <p14:creationId xmlns:p14="http://schemas.microsoft.com/office/powerpoint/2010/main" val="3849680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A93BAF39-5AFE-1B94-81BC-D75FE92A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967AF502-A892-34D2-7895-29E201CF8821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K-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Means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Clustering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B16EBA4-EF81-6779-880C-AFE39F92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31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12372-D7DF-83B0-DEE6-53E62AE5A50E}"/>
              </a:ext>
            </a:extLst>
          </p:cNvPr>
          <p:cNvSpPr txBox="1"/>
          <p:nvPr/>
        </p:nvSpPr>
        <p:spPr>
          <a:xfrm>
            <a:off x="666974" y="882127"/>
            <a:ext cx="10656890" cy="361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Principe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Partitionner n observations en K clusters où chaque observation appartient au cluster avec la moyenne la plus proche.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Algorithme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dirty="0">
                <a:latin typeface="Aptos" panose="020B0004020202020204" pitchFamily="34" charset="0"/>
              </a:rPr>
              <a:t>Initialiser K centroïdes aléatoirement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b="1" dirty="0">
                <a:latin typeface="Aptos" panose="020B0004020202020204" pitchFamily="34" charset="0"/>
              </a:rPr>
              <a:t>Assignation</a:t>
            </a:r>
            <a:r>
              <a:rPr lang="en-LU" altLang="en-LU" dirty="0">
                <a:latin typeface="Aptos" panose="020B0004020202020204" pitchFamily="34" charset="0"/>
              </a:rPr>
              <a:t> : Assigner chaque point au centroïde le plus proche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b="1" dirty="0">
                <a:latin typeface="Aptos" panose="020B0004020202020204" pitchFamily="34" charset="0"/>
              </a:rPr>
              <a:t>Mise à jour</a:t>
            </a:r>
            <a:r>
              <a:rPr lang="en-LU" altLang="en-LU" dirty="0">
                <a:latin typeface="Aptos" panose="020B0004020202020204" pitchFamily="34" charset="0"/>
              </a:rPr>
              <a:t> : Recalculer les centroïdes comme moyenne des points assignés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LU" altLang="en-LU" dirty="0">
                <a:latin typeface="Aptos" panose="020B0004020202020204" pitchFamily="34" charset="0"/>
              </a:rPr>
              <a:t>Répéter 2-3 jusqu'à convergence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Fonction objectif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Minimiser l'inertie intra-cluster 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C10053-65A7-DF86-47E6-B0CC13010201}"/>
                  </a:ext>
                </a:extLst>
              </p:cNvPr>
              <p:cNvSpPr txBox="1"/>
              <p:nvPr/>
            </p:nvSpPr>
            <p:spPr>
              <a:xfrm>
                <a:off x="503350" y="4277070"/>
                <a:ext cx="1981199" cy="637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LU" altLang="en-LU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ΣΣ</m:t>
                      </m:r>
                      <m:sSup>
                        <m:sSupPr>
                          <m:ctrlP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LU" altLang="en-LU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LU" altLang="en-LU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LU" altLang="en-LU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LU" altLang="en-LU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LU" altLang="en-LU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LU" altLang="en-LU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LU" altLang="en-LU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LU" altLang="en-LU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LU" altLang="en-LU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LU" altLang="en-LU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C10053-65A7-DF86-47E6-B0CC13010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" y="4277070"/>
                <a:ext cx="1981199" cy="6374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827B71-E596-7C6C-1AC0-A8865146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494" y="3390421"/>
            <a:ext cx="5718156" cy="241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50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F7CD2FA0-3B09-6D0C-4735-6E7E05A78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0D6908F7-0701-B635-C73C-9272EECCA9B7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K-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Means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Clustering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D5D21BE-E153-7089-1FC0-469F904C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32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D5221-C50F-AB58-D163-2929EF915528}"/>
              </a:ext>
            </a:extLst>
          </p:cNvPr>
          <p:cNvSpPr txBox="1"/>
          <p:nvPr/>
        </p:nvSpPr>
        <p:spPr>
          <a:xfrm>
            <a:off x="666974" y="882127"/>
            <a:ext cx="10656890" cy="4585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Choix de K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Méthode du coude (Elbow Method)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Tracer l'inertie en fonction de K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Chercher le "coude" où l'amélioration ralentit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Silhouette Score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Mesure de cohésion des clusters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Varie entre -1 et 1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Limites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Sensible à l'initialisation (solution : K-means++)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Suppose des clusters sphériques de tailles similaires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Nécessite de spécifier K à l'avance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Sensible aux outliers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6EFF2-3B7F-7145-BCE0-3C998433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52" r="14347"/>
          <a:stretch>
            <a:fillRect/>
          </a:stretch>
        </p:blipFill>
        <p:spPr>
          <a:xfrm>
            <a:off x="7261412" y="1613647"/>
            <a:ext cx="3852365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9BB11878-2DC4-137A-CF66-9392ED7EA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020F4AA9-684C-4F21-F49E-D7724B22070B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PCA (Principal Component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Analysis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BB1A35A-DF2D-E3AA-6495-825E345C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33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D04B5A-6D33-7B41-F18A-3A87AFD65CD5}"/>
                  </a:ext>
                </a:extLst>
              </p:cNvPr>
              <p:cNvSpPr txBox="1"/>
              <p:nvPr/>
            </p:nvSpPr>
            <p:spPr>
              <a:xfrm>
                <a:off x="503350" y="784529"/>
                <a:ext cx="10850450" cy="493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Objectif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Réduire la dimension en projetant les données sur un sous-espace de variance maximale.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b="1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Principe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Trouver les directions (composantes principales) qui capturent le maximum de variance.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Mathématiquement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Centrer les données (moyenne = 0)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Calculer la matrice de covariance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Trouver les vecteurs propres et valeurs propres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+mj-lt"/>
                  <a:buAutoNum type="arabicPeriod"/>
                </a:pPr>
                <a:r>
                  <a:rPr lang="en-LU" altLang="en-LU" dirty="0">
                    <a:latin typeface="Aptos" panose="020B0004020202020204" pitchFamily="34" charset="0"/>
                  </a:rPr>
                  <a:t>Sélectionner les K premiers vecteurs propres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b="1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Variance expliquée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Chaque composante principale explique une certaine proportion de la variance totale.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Variance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expliqu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altLang="en-LU" b="0" i="0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Σλ</m:t>
                      </m:r>
                      <m:r>
                        <m:rPr>
                          <m:nor/>
                        </m:rPr>
                        <a:rPr lang="fr-FR" altLang="en-LU" b="0" i="0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fr-FR" altLang="en-LU" b="0" i="0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j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D04B5A-6D33-7B41-F18A-3A87AFD6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" y="784529"/>
                <a:ext cx="10850450" cy="4939814"/>
              </a:xfrm>
              <a:prstGeom prst="rect">
                <a:avLst/>
              </a:prstGeom>
              <a:blipFill>
                <a:blip r:embed="rId3"/>
                <a:stretch>
                  <a:fillRect l="-234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88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9A02AEB8-0AC9-F693-3777-11EF4365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50346A8E-E20E-E258-5ADE-33F83C9003B9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PCA (Principal Component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Analysis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4D60DB3-D6C0-8213-E8DC-BC744E25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34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C8D3B-3E0D-E52F-99DC-76B4A982620B}"/>
              </a:ext>
            </a:extLst>
          </p:cNvPr>
          <p:cNvSpPr txBox="1"/>
          <p:nvPr/>
        </p:nvSpPr>
        <p:spPr>
          <a:xfrm>
            <a:off x="503350" y="784529"/>
            <a:ext cx="10850450" cy="523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Applications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Visualisation</a:t>
            </a:r>
            <a:r>
              <a:rPr lang="en-LU" altLang="en-LU" dirty="0">
                <a:latin typeface="Aptos" panose="020B0004020202020204" pitchFamily="34" charset="0"/>
              </a:rPr>
              <a:t> : Réduire à 2D ou 3D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Pré-traitement</a:t>
            </a:r>
            <a:r>
              <a:rPr lang="en-LU" altLang="en-LU" dirty="0">
                <a:latin typeface="Aptos" panose="020B0004020202020204" pitchFamily="34" charset="0"/>
              </a:rPr>
              <a:t> : Réduire le bruit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Compression</a:t>
            </a:r>
            <a:r>
              <a:rPr lang="en-LU" altLang="en-LU" dirty="0">
                <a:latin typeface="Aptos" panose="020B0004020202020204" pitchFamily="34" charset="0"/>
              </a:rPr>
              <a:t> : Réduire l'espace de stockage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Accélération</a:t>
            </a:r>
            <a:r>
              <a:rPr lang="en-LU" altLang="en-LU" dirty="0">
                <a:latin typeface="Aptos" panose="020B0004020202020204" pitchFamily="34" charset="0"/>
              </a:rPr>
              <a:t> : Réduire le temps de calcul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 &amp; Inconvénients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Réduit la dimensionnalité efficacement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Élimine la multicolinéarité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Améliore la visualisation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Inconvénients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Perte d'interprétabilité (composantes = combinaisons linéaires)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Suppose des relations linéaires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Sensible à l'échelle (nécessite normalisation)</a:t>
            </a:r>
          </a:p>
        </p:txBody>
      </p:sp>
    </p:spTree>
    <p:extLst>
      <p:ext uri="{BB962C8B-B14F-4D97-AF65-F5344CB8AC3E}">
        <p14:creationId xmlns:p14="http://schemas.microsoft.com/office/powerpoint/2010/main" val="3943625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3E62051D-4546-3A24-D1B1-61E3DC0B8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67D89555-FA71-2994-68FD-68F9326B9DB6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Neurones à Action Direct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Feed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forward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2146A1F9-E7F5-5311-0080-F98541A4C41D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C1DCD6-E42F-55A9-8F79-F82B80D7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35</a:t>
            </a:fld>
            <a:endParaRPr lang="en-L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97F87-B7B9-4FB5-EBD4-1710113C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06" y="2987541"/>
            <a:ext cx="3605413" cy="251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EB7E289B-0BD7-2DEE-3F69-EBCED04C1745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1. Perceptron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Un perceptron est la partie de base d'un réseau neuronal. Il représente un neurone unique d'un cerveau humain et est utilisé pour les classificateurs binaires.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50369-561D-1D74-DDBA-14C3EF55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66" y="3114395"/>
            <a:ext cx="4253267" cy="23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96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67CBD4AB-3FC7-ACBD-30B9-91DD16AE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6AD8ED01-F683-0D2F-385F-D743EFD5AA1B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Neurones à Action Direct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Feed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forward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1DA5C461-6FB4-E118-F616-4FDF1DB6B8D9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BA2C3F9-4188-3C59-38E7-05FB1DF1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36</a:t>
            </a:fld>
            <a:endParaRPr lang="en-LU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CD6C567-B848-E99B-A825-03A8D971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87" y="2427241"/>
            <a:ext cx="2903861" cy="16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E86CCBE-7EAC-80BF-6A10-18E335C59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43" y="2427240"/>
            <a:ext cx="2903862" cy="16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235815D0-D5CB-B988-9FFB-327607FF4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741" y="2427240"/>
            <a:ext cx="2903861" cy="16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6910F1C8-98FB-7912-AA51-F77232ED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16" y="4494853"/>
            <a:ext cx="2903861" cy="16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D440CD33-7F0D-BD6D-FC7F-D1A271B8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79" y="4451549"/>
            <a:ext cx="2903863" cy="163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E859AD3-7F84-18C0-C1C1-D75BC197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451549"/>
            <a:ext cx="2903863" cy="163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F460A-22F2-5096-555C-E6421F7D85B2}"/>
              </a:ext>
            </a:extLst>
          </p:cNvPr>
          <p:cNvSpPr txBox="1"/>
          <p:nvPr/>
        </p:nvSpPr>
        <p:spPr>
          <a:xfrm>
            <a:off x="929987" y="1243026"/>
            <a:ext cx="10553615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1. Perceptron</a:t>
            </a:r>
          </a:p>
        </p:txBody>
      </p:sp>
    </p:spTree>
    <p:extLst>
      <p:ext uri="{BB962C8B-B14F-4D97-AF65-F5344CB8AC3E}">
        <p14:creationId xmlns:p14="http://schemas.microsoft.com/office/powerpoint/2010/main" val="60163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64E0E674-431E-7E1A-B03C-6AAF42169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032208-A3F0-2F1C-6FA7-7848CBD91DF0}"/>
              </a:ext>
            </a:extLst>
          </p:cNvPr>
          <p:cNvSpPr/>
          <p:nvPr/>
        </p:nvSpPr>
        <p:spPr>
          <a:xfrm>
            <a:off x="7871276" y="2770648"/>
            <a:ext cx="2680900" cy="307236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84A67C-BBC7-B9C3-FD36-D0E4C6DC86AD}"/>
              </a:ext>
            </a:extLst>
          </p:cNvPr>
          <p:cNvSpPr/>
          <p:nvPr/>
        </p:nvSpPr>
        <p:spPr>
          <a:xfrm>
            <a:off x="10716768" y="2804849"/>
            <a:ext cx="971882" cy="30723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5E759D4-3B6E-723F-19F3-3CEA9F642F6B}"/>
              </a:ext>
            </a:extLst>
          </p:cNvPr>
          <p:cNvSpPr/>
          <p:nvPr/>
        </p:nvSpPr>
        <p:spPr>
          <a:xfrm>
            <a:off x="6480112" y="2770648"/>
            <a:ext cx="1200848" cy="307236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2670E-E997-7942-8B56-C4BD6FBB36F8}"/>
              </a:ext>
            </a:extLst>
          </p:cNvPr>
          <p:cNvSpPr txBox="1"/>
          <p:nvPr/>
        </p:nvSpPr>
        <p:spPr>
          <a:xfrm>
            <a:off x="887462" y="2834640"/>
            <a:ext cx="5208538" cy="1725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dirty="0">
                <a:solidFill>
                  <a:srgbClr val="00B050"/>
                </a:solidFill>
                <a:latin typeface="Aptos" panose="020B0004020202020204" pitchFamily="34" charset="0"/>
              </a:rPr>
              <a:t>C</a:t>
            </a:r>
            <a:r>
              <a:rPr lang="en-GB" sz="1200" b="1" i="0" u="none" strike="noStrike" dirty="0">
                <a:solidFill>
                  <a:srgbClr val="00B050"/>
                </a:solidFill>
                <a:effectLst/>
                <a:latin typeface="Aptos" panose="020B0004020202020204" pitchFamily="34" charset="0"/>
              </a:rPr>
              <a:t>ouche </a:t>
            </a:r>
            <a:r>
              <a:rPr lang="en-GB" sz="1200" b="1" i="0" u="none" strike="noStrike" dirty="0" err="1">
                <a:solidFill>
                  <a:srgbClr val="00B050"/>
                </a:solidFill>
                <a:effectLst/>
                <a:latin typeface="Aptos" panose="020B0004020202020204" pitchFamily="34" charset="0"/>
              </a:rPr>
              <a:t>d'entrée</a:t>
            </a:r>
            <a:r>
              <a:rPr lang="en-GB" sz="1200" b="1" dirty="0">
                <a:solidFill>
                  <a:srgbClr val="00B050"/>
                </a:solidFill>
                <a:latin typeface="Aptos" panose="020B0004020202020204" pitchFamily="34" charset="0"/>
              </a:rPr>
              <a:t> 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: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Capte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 les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signaux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d'entrée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 et les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transmet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 à la couche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suivante</a:t>
            </a:r>
            <a:r>
              <a:rPr lang="en-GB" sz="1200" b="0" i="0" u="none" strike="noStrike" dirty="0">
                <a:solidFill>
                  <a:srgbClr val="202122"/>
                </a:solidFill>
                <a:effectLst/>
                <a:latin typeface="Aptos" panose="020B0004020202020204" pitchFamily="34" charset="0"/>
              </a:rPr>
              <a:t> 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dirty="0">
                <a:solidFill>
                  <a:srgbClr val="FFC000"/>
                </a:solidFill>
                <a:latin typeface="Aptos" panose="020B0004020202020204" pitchFamily="34" charset="0"/>
              </a:rPr>
              <a:t>C</a:t>
            </a:r>
            <a:r>
              <a:rPr lang="en-GB" sz="1200" b="1" i="0" u="none" strike="noStrike" dirty="0">
                <a:solidFill>
                  <a:srgbClr val="FFC000"/>
                </a:solidFill>
                <a:effectLst/>
                <a:latin typeface="Aptos" panose="020B0004020202020204" pitchFamily="34" charset="0"/>
              </a:rPr>
              <a:t>ouche </a:t>
            </a:r>
            <a:r>
              <a:rPr lang="en-GB" sz="1200" b="1" i="0" u="none" strike="noStrike" dirty="0" err="1">
                <a:solidFill>
                  <a:srgbClr val="FFC000"/>
                </a:solidFill>
                <a:effectLst/>
                <a:latin typeface="Aptos" panose="020B0004020202020204" pitchFamily="34" charset="0"/>
              </a:rPr>
              <a:t>cachée</a:t>
            </a:r>
            <a:r>
              <a:rPr lang="en-GB" sz="1200" b="1" dirty="0">
                <a:solidFill>
                  <a:srgbClr val="FFC000"/>
                </a:solidFill>
                <a:latin typeface="Aptos" panose="020B0004020202020204" pitchFamily="34" charset="0"/>
              </a:rPr>
              <a:t> 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: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Effectue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toutes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sortes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 de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calculs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 et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d'extraction</a:t>
            </a:r>
            <a:r>
              <a:rPr lang="en-GB" sz="1200" dirty="0">
                <a:solidFill>
                  <a:srgbClr val="202122"/>
                </a:solidFill>
                <a:latin typeface="Aptos" panose="020B0004020202020204" pitchFamily="34" charset="0"/>
              </a:rPr>
              <a:t> de </a:t>
            </a:r>
            <a:r>
              <a:rPr lang="en-GB" sz="1200" dirty="0" err="1">
                <a:solidFill>
                  <a:srgbClr val="202122"/>
                </a:solidFill>
                <a:latin typeface="Aptos" panose="020B0004020202020204" pitchFamily="34" charset="0"/>
              </a:rPr>
              <a:t>caractéristiques</a:t>
            </a:r>
            <a:endParaRPr lang="en-GB" sz="1200" b="0" i="0" u="none" strike="noStrike" dirty="0">
              <a:solidFill>
                <a:srgbClr val="202122"/>
              </a:solidFill>
              <a:effectLst/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dirty="0">
                <a:solidFill>
                  <a:srgbClr val="FF0000"/>
                </a:solidFill>
                <a:latin typeface="Aptos" panose="020B0004020202020204" pitchFamily="34" charset="0"/>
              </a:rPr>
              <a:t>C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ouche de sortie </a:t>
            </a:r>
            <a:r>
              <a:rPr lang="en-GB" sz="1200" b="0" i="0" u="none" strike="noStrike" dirty="0">
                <a:solidFill>
                  <a:srgbClr val="202122"/>
                </a:solidFill>
                <a:effectLst/>
                <a:latin typeface="Aptos" panose="020B0004020202020204" pitchFamily="34" charset="0"/>
              </a:rPr>
              <a:t>: livre le </a:t>
            </a:r>
            <a:r>
              <a:rPr lang="en-GB" sz="1200" b="0" i="0" u="none" strike="noStrike" dirty="0" err="1">
                <a:solidFill>
                  <a:srgbClr val="202122"/>
                </a:solidFill>
                <a:effectLst/>
                <a:latin typeface="Aptos" panose="020B0004020202020204" pitchFamily="34" charset="0"/>
              </a:rPr>
              <a:t>résultat</a:t>
            </a:r>
            <a:r>
              <a:rPr lang="en-GB" sz="1200" b="0" i="0" u="none" strike="noStrike" dirty="0">
                <a:solidFill>
                  <a:srgbClr val="202122"/>
                </a:solidFill>
                <a:effectLst/>
                <a:latin typeface="Aptos" panose="020B0004020202020204" pitchFamily="34" charset="0"/>
              </a:rPr>
              <a:t> final</a:t>
            </a:r>
            <a:endParaRPr lang="en-LU" sz="1200" dirty="0">
              <a:latin typeface="Aptos" panose="020B0004020202020204" pitchFamily="34" charset="0"/>
            </a:endParaRPr>
          </a:p>
        </p:txBody>
      </p:sp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76DC5359-616B-4A29-9525-588AA1F2F4FA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Neurones à Action Direct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Feed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forward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9BC870BC-6477-B0E2-F03C-C09E1BF16D47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489F13E-29DA-66C7-54A3-BE6DEDB8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37</a:t>
            </a:fld>
            <a:endParaRPr lang="en-LU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80710B1-11D6-7AC3-DF60-3EAB2105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12" y="2770648"/>
            <a:ext cx="5208538" cy="284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875F1876-7860-6C1D-5C93-CB6253B01E62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 Perceptron multicouche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Type de réseau 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neurones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artificiels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organisés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en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plusieurs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couche de perceptron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Comporte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au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moins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03 couches :</a:t>
            </a:r>
          </a:p>
        </p:txBody>
      </p:sp>
    </p:spTree>
    <p:extLst>
      <p:ext uri="{BB962C8B-B14F-4D97-AF65-F5344CB8AC3E}">
        <p14:creationId xmlns:p14="http://schemas.microsoft.com/office/powerpoint/2010/main" val="232537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10D7F85C-BB70-2B08-FD79-003C7324E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ACAFAC5F-BAE2-F835-7E50-D2E3AD66B912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Neurones à Action Direct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Feed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forward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6992ABFA-316E-25AF-1FF9-86241F586655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9A953DA-FA4B-B0B5-72AF-DD37177C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38</a:t>
            </a:fld>
            <a:endParaRPr lang="en-L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A15E03-E850-2876-70C0-8D0570401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21" y="3027040"/>
            <a:ext cx="4079392" cy="26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39F9A2-4E98-6BC7-24E8-DB6ACAE8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388" y="3027040"/>
            <a:ext cx="4079392" cy="26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2531EFC-77FD-27E2-D3E9-921909B611CD}"/>
              </a:ext>
            </a:extLst>
          </p:cNvPr>
          <p:cNvSpPr/>
          <p:nvPr/>
        </p:nvSpPr>
        <p:spPr>
          <a:xfrm>
            <a:off x="173736" y="3027040"/>
            <a:ext cx="930484" cy="2661666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08FEE66-C7F5-4BB7-5F50-95552BBB2E46}"/>
              </a:ext>
            </a:extLst>
          </p:cNvPr>
          <p:cNvSpPr/>
          <p:nvPr/>
        </p:nvSpPr>
        <p:spPr>
          <a:xfrm>
            <a:off x="503350" y="3575304"/>
            <a:ext cx="219026" cy="21945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7A69C97-82A2-968F-0EFB-9BCFCEAE29EB}"/>
              </a:ext>
            </a:extLst>
          </p:cNvPr>
          <p:cNvSpPr/>
          <p:nvPr/>
        </p:nvSpPr>
        <p:spPr>
          <a:xfrm rot="17562779">
            <a:off x="419952" y="4834128"/>
            <a:ext cx="219026" cy="21945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2B6C931-7BE5-6823-DCC3-857B0762335F}"/>
              </a:ext>
            </a:extLst>
          </p:cNvPr>
          <p:cNvSpPr/>
          <p:nvPr/>
        </p:nvSpPr>
        <p:spPr>
          <a:xfrm rot="14302824">
            <a:off x="739610" y="4098935"/>
            <a:ext cx="171003" cy="17133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0D47A-E805-C232-5D72-ED98A3D01964}"/>
              </a:ext>
            </a:extLst>
          </p:cNvPr>
          <p:cNvSpPr/>
          <p:nvPr/>
        </p:nvSpPr>
        <p:spPr>
          <a:xfrm>
            <a:off x="814383" y="4385341"/>
            <a:ext cx="117389" cy="1173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6379C-627A-693F-BA66-BA058EA96E98}"/>
              </a:ext>
            </a:extLst>
          </p:cNvPr>
          <p:cNvSpPr/>
          <p:nvPr/>
        </p:nvSpPr>
        <p:spPr>
          <a:xfrm>
            <a:off x="630368" y="5268208"/>
            <a:ext cx="184015" cy="1916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32D071-08FB-9F82-4C4C-7C18B3294679}"/>
              </a:ext>
            </a:extLst>
          </p:cNvPr>
          <p:cNvSpPr/>
          <p:nvPr/>
        </p:nvSpPr>
        <p:spPr>
          <a:xfrm>
            <a:off x="315933" y="4106052"/>
            <a:ext cx="184015" cy="1916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F9BB04-8F45-EDFE-8F22-E0C9FA5B4710}"/>
              </a:ext>
            </a:extLst>
          </p:cNvPr>
          <p:cNvSpPr/>
          <p:nvPr/>
        </p:nvSpPr>
        <p:spPr>
          <a:xfrm>
            <a:off x="385961" y="4502730"/>
            <a:ext cx="113987" cy="1139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F423CF-BA8E-1957-65BE-690E889981D0}"/>
              </a:ext>
            </a:extLst>
          </p:cNvPr>
          <p:cNvSpPr/>
          <p:nvPr/>
        </p:nvSpPr>
        <p:spPr>
          <a:xfrm>
            <a:off x="763564" y="4740822"/>
            <a:ext cx="219026" cy="2190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8E691-D80A-C2F6-8F01-3C4D949E0954}"/>
              </a:ext>
            </a:extLst>
          </p:cNvPr>
          <p:cNvSpPr/>
          <p:nvPr/>
        </p:nvSpPr>
        <p:spPr>
          <a:xfrm>
            <a:off x="654051" y="3273265"/>
            <a:ext cx="219026" cy="2190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9DE9EBF-6B1A-2F5C-6DE0-7A1AE6D8AB9C}"/>
              </a:ext>
            </a:extLst>
          </p:cNvPr>
          <p:cNvSpPr/>
          <p:nvPr/>
        </p:nvSpPr>
        <p:spPr>
          <a:xfrm>
            <a:off x="5271393" y="3794760"/>
            <a:ext cx="171003" cy="17133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429E34-AC02-5E05-2320-9870B4A47A17}"/>
              </a:ext>
            </a:extLst>
          </p:cNvPr>
          <p:cNvSpPr/>
          <p:nvPr/>
        </p:nvSpPr>
        <p:spPr>
          <a:xfrm>
            <a:off x="5271057" y="4385341"/>
            <a:ext cx="171339" cy="1713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23D35A-06D5-563A-6A3C-571585BE01D9}"/>
              </a:ext>
            </a:extLst>
          </p:cNvPr>
          <p:cNvSpPr/>
          <p:nvPr/>
        </p:nvSpPr>
        <p:spPr>
          <a:xfrm>
            <a:off x="5271057" y="4903425"/>
            <a:ext cx="171339" cy="1713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6B600-DCF1-8D4C-7728-6F055F41F52B}"/>
              </a:ext>
            </a:extLst>
          </p:cNvPr>
          <p:cNvCxnSpPr>
            <a:cxnSpLocks/>
          </p:cNvCxnSpPr>
          <p:nvPr/>
        </p:nvCxnSpPr>
        <p:spPr>
          <a:xfrm>
            <a:off x="982590" y="3492291"/>
            <a:ext cx="230913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D7A9CF-4CD9-783E-1821-7209EC51C0AD}"/>
              </a:ext>
            </a:extLst>
          </p:cNvPr>
          <p:cNvCxnSpPr>
            <a:cxnSpLocks/>
          </p:cNvCxnSpPr>
          <p:nvPr/>
        </p:nvCxnSpPr>
        <p:spPr>
          <a:xfrm>
            <a:off x="1104220" y="4106052"/>
            <a:ext cx="109283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8E317F-C33C-A2D6-FCD6-6232FD13EBC8}"/>
              </a:ext>
            </a:extLst>
          </p:cNvPr>
          <p:cNvCxnSpPr>
            <a:cxnSpLocks/>
          </p:cNvCxnSpPr>
          <p:nvPr/>
        </p:nvCxnSpPr>
        <p:spPr>
          <a:xfrm>
            <a:off x="1111614" y="4616717"/>
            <a:ext cx="109283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2483BF-5A4B-8875-AD78-9178964B3D75}"/>
              </a:ext>
            </a:extLst>
          </p:cNvPr>
          <p:cNvCxnSpPr>
            <a:cxnSpLocks/>
          </p:cNvCxnSpPr>
          <p:nvPr/>
        </p:nvCxnSpPr>
        <p:spPr>
          <a:xfrm>
            <a:off x="982590" y="5192450"/>
            <a:ext cx="224739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846EB3-36F2-BF7A-A028-0D5BE5F9F237}"/>
              </a:ext>
            </a:extLst>
          </p:cNvPr>
          <p:cNvCxnSpPr>
            <a:cxnSpLocks/>
          </p:cNvCxnSpPr>
          <p:nvPr/>
        </p:nvCxnSpPr>
        <p:spPr>
          <a:xfrm>
            <a:off x="5091289" y="3880429"/>
            <a:ext cx="179768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6B0E27-8000-E50F-762F-FEEFD7E0B7C2}"/>
              </a:ext>
            </a:extLst>
          </p:cNvPr>
          <p:cNvCxnSpPr>
            <a:cxnSpLocks/>
          </p:cNvCxnSpPr>
          <p:nvPr/>
        </p:nvCxnSpPr>
        <p:spPr>
          <a:xfrm>
            <a:off x="5091289" y="4444035"/>
            <a:ext cx="179768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070070-A683-CEC0-24E1-ACB97379C5D2}"/>
              </a:ext>
            </a:extLst>
          </p:cNvPr>
          <p:cNvCxnSpPr>
            <a:cxnSpLocks/>
          </p:cNvCxnSpPr>
          <p:nvPr/>
        </p:nvCxnSpPr>
        <p:spPr>
          <a:xfrm>
            <a:off x="5091289" y="4982424"/>
            <a:ext cx="179768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91C7C6-D729-C94E-12F0-3E8C1EA7FC2B}"/>
              </a:ext>
            </a:extLst>
          </p:cNvPr>
          <p:cNvSpPr txBox="1"/>
          <p:nvPr/>
        </p:nvSpPr>
        <p:spPr>
          <a:xfrm>
            <a:off x="5465238" y="37265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F19DF7-F244-0109-DBDD-EAE9F02789AA}"/>
              </a:ext>
            </a:extLst>
          </p:cNvPr>
          <p:cNvSpPr txBox="1"/>
          <p:nvPr/>
        </p:nvSpPr>
        <p:spPr>
          <a:xfrm>
            <a:off x="5458645" y="43171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53AD97-A2AA-D147-5C80-1B34D04FF354}"/>
              </a:ext>
            </a:extLst>
          </p:cNvPr>
          <p:cNvSpPr txBox="1"/>
          <p:nvPr/>
        </p:nvSpPr>
        <p:spPr>
          <a:xfrm>
            <a:off x="5442396" y="482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?</a:t>
            </a:r>
          </a:p>
        </p:txBody>
      </p:sp>
      <p:sp>
        <p:nvSpPr>
          <p:cNvPr id="35" name="Google Shape;75;g2fe3b26eee9_0_1">
            <a:extLst>
              <a:ext uri="{FF2B5EF4-FFF2-40B4-BE49-F238E27FC236}">
                <a16:creationId xmlns:a16="http://schemas.microsoft.com/office/drawing/2014/main" id="{2B89E5E1-4A56-4471-CD12-74C0CF506A8F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3. A grande échelle ?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Dans les réseaux de neurones classique le flux d’information est unidirectionnel (</a:t>
            </a:r>
            <a:r>
              <a:rPr lang="fr-FR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feed</a:t>
            </a: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fr-FR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forward</a:t>
            </a: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)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Le backward propagation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permet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réajuster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les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paramètres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interne du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modèle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399DB4A9-2EB2-8F4C-69BC-6B78520C259D}"/>
              </a:ext>
            </a:extLst>
          </p:cNvPr>
          <p:cNvSpPr/>
          <p:nvPr/>
        </p:nvSpPr>
        <p:spPr>
          <a:xfrm>
            <a:off x="11171638" y="3817063"/>
            <a:ext cx="171003" cy="17133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A400D0-6E84-5DF8-CF61-32F57850B345}"/>
              </a:ext>
            </a:extLst>
          </p:cNvPr>
          <p:cNvSpPr/>
          <p:nvPr/>
        </p:nvSpPr>
        <p:spPr>
          <a:xfrm>
            <a:off x="11171302" y="4407644"/>
            <a:ext cx="171339" cy="1713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FA2EF8-61FC-E938-6F2E-D830C4C1595A}"/>
              </a:ext>
            </a:extLst>
          </p:cNvPr>
          <p:cNvSpPr/>
          <p:nvPr/>
        </p:nvSpPr>
        <p:spPr>
          <a:xfrm>
            <a:off x="11171302" y="4925728"/>
            <a:ext cx="171339" cy="1713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C9B009-D1ED-3673-EBFE-1366A07FC7CE}"/>
              </a:ext>
            </a:extLst>
          </p:cNvPr>
          <p:cNvCxnSpPr>
            <a:cxnSpLocks/>
          </p:cNvCxnSpPr>
          <p:nvPr/>
        </p:nvCxnSpPr>
        <p:spPr>
          <a:xfrm>
            <a:off x="10991534" y="3902732"/>
            <a:ext cx="179768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C133E7-574B-EFD9-2135-135542B8EB29}"/>
              </a:ext>
            </a:extLst>
          </p:cNvPr>
          <p:cNvCxnSpPr>
            <a:cxnSpLocks/>
          </p:cNvCxnSpPr>
          <p:nvPr/>
        </p:nvCxnSpPr>
        <p:spPr>
          <a:xfrm>
            <a:off x="10991534" y="4466338"/>
            <a:ext cx="179768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C8434D-B6B0-8939-504D-A89D09DFE90B}"/>
              </a:ext>
            </a:extLst>
          </p:cNvPr>
          <p:cNvCxnSpPr>
            <a:cxnSpLocks/>
          </p:cNvCxnSpPr>
          <p:nvPr/>
        </p:nvCxnSpPr>
        <p:spPr>
          <a:xfrm>
            <a:off x="10991534" y="5004727"/>
            <a:ext cx="179768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B876249-4F7F-15C9-24C4-4FA4D6983C3A}"/>
              </a:ext>
            </a:extLst>
          </p:cNvPr>
          <p:cNvSpPr txBox="1"/>
          <p:nvPr/>
        </p:nvSpPr>
        <p:spPr>
          <a:xfrm>
            <a:off x="11365483" y="37488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437E05-5735-B0F0-B60A-5A0EA85AB06B}"/>
              </a:ext>
            </a:extLst>
          </p:cNvPr>
          <p:cNvSpPr txBox="1"/>
          <p:nvPr/>
        </p:nvSpPr>
        <p:spPr>
          <a:xfrm>
            <a:off x="11358890" y="43394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0AB6B5-F411-8C0E-7BAF-942CBC4C9165}"/>
              </a:ext>
            </a:extLst>
          </p:cNvPr>
          <p:cNvSpPr txBox="1"/>
          <p:nvPr/>
        </p:nvSpPr>
        <p:spPr>
          <a:xfrm>
            <a:off x="11342641" y="48508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1372E-E34D-82C7-24C8-BFC3802E6F29}"/>
                  </a:ext>
                </a:extLst>
              </p:cNvPr>
              <p:cNvSpPr txBox="1"/>
              <p:nvPr/>
            </p:nvSpPr>
            <p:spPr>
              <a:xfrm>
                <a:off x="10471669" y="5663566"/>
                <a:ext cx="1315745" cy="322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8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fr-FR" sz="8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fr-FR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fr-FR" sz="800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LU" sz="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1372E-E34D-82C7-24C8-BFC3802E6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669" y="5663566"/>
                <a:ext cx="1315745" cy="3227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39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63590E94-5840-7C5C-D6BE-618FE6F7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5E5FE33D-6A5B-C8E2-10B5-818EBC06D472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Neuronal de Convolution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Convolutional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47A5983E-922E-5087-DADA-0D50EF3CCDDE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46AEF8-7666-642F-1173-FAE587ED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39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40949E99-EE6A-08F0-AFC6-4F862F47427F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1. Définition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Type de réseau 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neurones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artificiels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conçu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spécifiquement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pour le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traitement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des données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ayant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une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structure de type grille,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comme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les images.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Utilisés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dans des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tâches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comme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la reconnaissance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d'images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, la vision par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ordinateur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et, plus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récemment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, le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traitement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du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langage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naturel.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Composé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plusieurs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couches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successives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: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Couches </a:t>
            </a:r>
            <a:r>
              <a:rPr lang="en-GB" sz="12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convolutionnelles</a:t>
            </a: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: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Effectuent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des convolutions sur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l'entrée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appliquant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filtres</a:t>
            </a:r>
            <a:endParaRPr lang="en-GB" sz="1200" i="0" u="none" strike="noStrike" dirty="0">
              <a:solidFill>
                <a:schemeClr val="dk1"/>
              </a:solidFill>
              <a:effectLst/>
              <a:latin typeface="Aptos" panose="020B00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Couches de pooling :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Réduisent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la dimension des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cartes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caractéristiques</a:t>
            </a:r>
            <a:endParaRPr lang="en-GB" sz="12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Couches </a:t>
            </a:r>
            <a:r>
              <a:rPr lang="en-GB" sz="12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entièrement</a:t>
            </a: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connectées</a:t>
            </a: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: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Agissent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comme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dans les réseaux de neurones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classiques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GB" sz="12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en-GB" sz="14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07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E28AEE8C-475B-543E-5A82-332D955D2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107342-0F4D-B19B-E70D-866434CC645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049486" y="2182516"/>
            <a:ext cx="20465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3D0D3F04-C853-5126-58C5-1FAA2AE8A497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>
                <a:latin typeface="PT Sans" panose="020B0503020203020204" pitchFamily="34" charset="77"/>
                <a:ea typeface="+mn-ea"/>
                <a:cs typeface="+mn-cs"/>
              </a:rPr>
              <a:t>Définitions IA – ML - DL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A9B7248D-608F-66F0-C96C-76D01BDEC103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91B38BA-946A-439A-4DFD-04BEFF9F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</a:t>
            </a:fld>
            <a:endParaRPr lang="en-L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6299C7-792E-F7AC-8E39-EA2D1499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93" y="1639417"/>
            <a:ext cx="3603819" cy="360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98DBD5-5827-A195-6B93-0D49331CD592}"/>
              </a:ext>
            </a:extLst>
          </p:cNvPr>
          <p:cNvSpPr/>
          <p:nvPr/>
        </p:nvSpPr>
        <p:spPr>
          <a:xfrm>
            <a:off x="6096000" y="1792963"/>
            <a:ext cx="4783494" cy="779106"/>
          </a:xfrm>
          <a:prstGeom prst="roundRect">
            <a:avLst/>
          </a:prstGeom>
          <a:solidFill>
            <a:srgbClr val="D6E8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>
                <a:solidFill>
                  <a:schemeClr val="tx1"/>
                </a:solidFill>
              </a:rPr>
              <a:t>Capacité d’une machine à imiter le comportement humain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1A2F1F-DBBF-CD72-C0FD-6A28EC315BC7}"/>
              </a:ext>
            </a:extLst>
          </p:cNvPr>
          <p:cNvCxnSpPr>
            <a:cxnSpLocks/>
          </p:cNvCxnSpPr>
          <p:nvPr/>
        </p:nvCxnSpPr>
        <p:spPr>
          <a:xfrm>
            <a:off x="4195293" y="3307910"/>
            <a:ext cx="1900707" cy="0"/>
          </a:xfrm>
          <a:prstGeom prst="straightConnector1">
            <a:avLst/>
          </a:prstGeom>
          <a:ln w="28575">
            <a:solidFill>
              <a:srgbClr val="D7B65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8C3264-2708-9502-0070-DB76DD452C6F}"/>
              </a:ext>
            </a:extLst>
          </p:cNvPr>
          <p:cNvSpPr/>
          <p:nvPr/>
        </p:nvSpPr>
        <p:spPr>
          <a:xfrm>
            <a:off x="6096000" y="2918357"/>
            <a:ext cx="4783494" cy="779106"/>
          </a:xfrm>
          <a:prstGeom prst="roundRect">
            <a:avLst/>
          </a:prstGeom>
          <a:solidFill>
            <a:srgbClr val="FFF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>
                <a:solidFill>
                  <a:schemeClr val="tx1"/>
                </a:solidFill>
              </a:rPr>
              <a:t>Application de l’IA qui permet à un systeme d’apprendre automatiquement et de s’améliorer au fur et à mesure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FA3F72-1957-5151-4833-903079509599}"/>
              </a:ext>
            </a:extLst>
          </p:cNvPr>
          <p:cNvSpPr/>
          <p:nvPr/>
        </p:nvSpPr>
        <p:spPr>
          <a:xfrm>
            <a:off x="6096000" y="4043751"/>
            <a:ext cx="4783494" cy="779106"/>
          </a:xfrm>
          <a:prstGeom prst="roundRect">
            <a:avLst/>
          </a:prstGeom>
          <a:solidFill>
            <a:srgbClr val="F8C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>
                <a:solidFill>
                  <a:schemeClr val="tx1"/>
                </a:solidFill>
              </a:rPr>
              <a:t>Application du Machine Learning qui utilise des algorithme complexes et des réseaux de neurones profonds pour entrainer des modèles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FAE96C-3588-6CB0-A398-762E3C16EDF4}"/>
              </a:ext>
            </a:extLst>
          </p:cNvPr>
          <p:cNvCxnSpPr>
            <a:cxnSpLocks/>
          </p:cNvCxnSpPr>
          <p:nvPr/>
        </p:nvCxnSpPr>
        <p:spPr>
          <a:xfrm>
            <a:off x="3877056" y="4427281"/>
            <a:ext cx="2218944" cy="0"/>
          </a:xfrm>
          <a:prstGeom prst="straightConnector1">
            <a:avLst/>
          </a:prstGeom>
          <a:ln w="28575">
            <a:solidFill>
              <a:srgbClr val="B954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90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160C1B7F-95CF-3DC9-EBD6-D0D1E91B7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1BBA4F31-EEFA-9F79-4525-AB5DBEB3A375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Neuronal de Convolution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Convolutional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830D59A7-542B-BB6B-A96D-29872952C6FF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77C82C6-84E5-FC67-C6D9-81E1EB8D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40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88D913C8-EE78-CEAB-7258-02841D34D13E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 Fonctionnement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8E41A-1CDD-45A5-7698-E35C87A7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916"/>
          <a:stretch/>
        </p:blipFill>
        <p:spPr>
          <a:xfrm>
            <a:off x="2134733" y="2264911"/>
            <a:ext cx="8010234" cy="315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57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3BACE6A5-AAD7-FED7-8B52-410A33546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73327354-E299-1140-8829-D27A7D3FE94F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Neuronal de Convolution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Convolutional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C9A8CE39-0785-4435-E737-ADCBE12ADAD6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8019315-A4D2-B99D-A6C0-64617472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41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C79CE709-C1DD-697B-957B-20742402FE81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2.1. Couche de convolution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La convolution, d'un point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vue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simpliste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,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est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le fait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d'appliquer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un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filtre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mathématique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à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une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image. D'un point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vue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plus technique, il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s'agit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faire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glisser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une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matrice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par-dessus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une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image, et pour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chaque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pixel, utiliser la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somme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la multiplication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pixel par la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valeur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la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matrice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.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Cette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technique nous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permet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trouver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des parties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l'image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qui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pourraient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nous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être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intéressantes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19379-DD81-AC09-BA8D-A8D4A973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0" y="2791643"/>
            <a:ext cx="621792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12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6484E9CE-FEF9-3B71-3739-35C2C1B79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5435EFB0-AE5D-11AD-3307-D0A97E2E46BF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Neuronal de Convolution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Convolutional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813805E3-63AD-F820-95D5-B625CA7CAFD5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8143DC-A275-6286-AA59-E2826C01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42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3A86C251-740E-15C7-36D4-8D1C8A36C16C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2.2. Couche de </a:t>
            </a:r>
            <a:r>
              <a:rPr lang="fr-FR" sz="1400" b="1" dirty="0" err="1">
                <a:solidFill>
                  <a:schemeClr val="dk1"/>
                </a:solidFill>
                <a:latin typeface="Aptos" panose="020B0004020202020204" pitchFamily="34" charset="0"/>
              </a:rPr>
              <a:t>pooling</a:t>
            </a:r>
            <a:endParaRPr lang="fr-FR" sz="1400" b="1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Opération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utilisée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pour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réduire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la dimension </a:t>
            </a:r>
            <a:r>
              <a:rPr lang="en-GB" sz="1100" dirty="0">
                <a:effectLst/>
                <a:latin typeface="Helvetica" pitchFamily="2" charset="0"/>
              </a:rPr>
              <a:t>﻿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en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recherchant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détails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plus «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grossiers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», de plus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grandes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« structures » dans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l'image</a:t>
            </a:r>
            <a:endParaRPr lang="en-GB" sz="14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200" b="1" dirty="0">
                <a:effectLst/>
                <a:latin typeface="Aptos" panose="020B0004020202020204" pitchFamily="34" charset="0"/>
              </a:rPr>
              <a:t>Max-pooling</a:t>
            </a:r>
            <a:r>
              <a:rPr lang="en-GB" sz="1200" dirty="0">
                <a:effectLst/>
                <a:latin typeface="Aptos" panose="020B0004020202020204" pitchFamily="34" charset="0"/>
              </a:rPr>
              <a:t> : on </a:t>
            </a:r>
            <a:r>
              <a:rPr lang="en-GB" sz="1200" dirty="0" err="1">
                <a:effectLst/>
                <a:latin typeface="Aptos" panose="020B0004020202020204" pitchFamily="34" charset="0"/>
              </a:rPr>
              <a:t>prend</a:t>
            </a:r>
            <a:r>
              <a:rPr lang="en-GB" sz="1200" dirty="0">
                <a:effectLst/>
                <a:latin typeface="Aptos" panose="020B0004020202020204" pitchFamily="34" charset="0"/>
              </a:rPr>
              <a:t> </a:t>
            </a:r>
            <a:r>
              <a:rPr lang="en-GB" sz="1200" dirty="0" err="1">
                <a:effectLst/>
                <a:latin typeface="Aptos" panose="020B0004020202020204" pitchFamily="34" charset="0"/>
              </a:rPr>
              <a:t>l'élément</a:t>
            </a:r>
            <a:r>
              <a:rPr lang="en-GB" sz="1200" dirty="0">
                <a:effectLst/>
                <a:latin typeface="Aptos" panose="020B0004020202020204" pitchFamily="34" charset="0"/>
              </a:rPr>
              <a:t> maximal de </a:t>
            </a:r>
            <a:r>
              <a:rPr lang="en-GB" sz="1200" dirty="0" err="1">
                <a:effectLst/>
                <a:latin typeface="Aptos" panose="020B0004020202020204" pitchFamily="34" charset="0"/>
              </a:rPr>
              <a:t>chaque</a:t>
            </a:r>
            <a:r>
              <a:rPr lang="en-GB" sz="1200" dirty="0">
                <a:effectLst/>
                <a:latin typeface="Aptos" panose="020B0004020202020204" pitchFamily="34" charset="0"/>
              </a:rPr>
              <a:t> sous-tableau 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200" b="1" dirty="0">
                <a:effectLst/>
                <a:latin typeface="Aptos" panose="020B0004020202020204" pitchFamily="34" charset="0"/>
              </a:rPr>
              <a:t>Sum-pooling</a:t>
            </a:r>
            <a:r>
              <a:rPr lang="en-GB" sz="1200" dirty="0">
                <a:effectLst/>
                <a:latin typeface="Aptos" panose="020B0004020202020204" pitchFamily="34" charset="0"/>
              </a:rPr>
              <a:t> : on fait la </a:t>
            </a:r>
            <a:r>
              <a:rPr lang="en-GB" sz="1200" dirty="0" err="1">
                <a:effectLst/>
                <a:latin typeface="Aptos" panose="020B0004020202020204" pitchFamily="34" charset="0"/>
              </a:rPr>
              <a:t>somme</a:t>
            </a:r>
            <a:r>
              <a:rPr lang="en-GB" sz="1200" dirty="0">
                <a:effectLst/>
                <a:latin typeface="Aptos" panose="020B0004020202020204" pitchFamily="34" charset="0"/>
              </a:rPr>
              <a:t> de </a:t>
            </a:r>
            <a:r>
              <a:rPr lang="en-GB" sz="1200" dirty="0" err="1">
                <a:effectLst/>
                <a:latin typeface="Aptos" panose="020B0004020202020204" pitchFamily="34" charset="0"/>
              </a:rPr>
              <a:t>tous</a:t>
            </a:r>
            <a:r>
              <a:rPr lang="en-GB" sz="1200" dirty="0">
                <a:effectLst/>
                <a:latin typeface="Aptos" panose="020B0004020202020204" pitchFamily="34" charset="0"/>
              </a:rPr>
              <a:t> les </a:t>
            </a:r>
            <a:r>
              <a:rPr lang="en-GB" sz="1200" dirty="0" err="1">
                <a:effectLst/>
                <a:latin typeface="Aptos" panose="020B0004020202020204" pitchFamily="34" charset="0"/>
              </a:rPr>
              <a:t>éléments</a:t>
            </a:r>
            <a:r>
              <a:rPr lang="en-GB" sz="1200" dirty="0">
                <a:effectLst/>
                <a:latin typeface="Aptos" panose="020B0004020202020204" pitchFamily="34" charset="0"/>
              </a:rPr>
              <a:t> de </a:t>
            </a:r>
            <a:r>
              <a:rPr lang="en-GB" sz="1200" dirty="0" err="1">
                <a:effectLst/>
                <a:latin typeface="Aptos" panose="020B0004020202020204" pitchFamily="34" charset="0"/>
              </a:rPr>
              <a:t>chaque</a:t>
            </a:r>
            <a:r>
              <a:rPr lang="en-GB" sz="1200" dirty="0">
                <a:effectLst/>
                <a:latin typeface="Aptos" panose="020B0004020202020204" pitchFamily="34" charset="0"/>
              </a:rPr>
              <a:t> sous tableau</a:t>
            </a:r>
            <a:endParaRPr lang="en-GB" sz="10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24AAE-9BB1-E9C1-F335-7D41C794CC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3" t="53759" r="21434"/>
          <a:stretch/>
        </p:blipFill>
        <p:spPr>
          <a:xfrm>
            <a:off x="3561242" y="4096512"/>
            <a:ext cx="5157216" cy="20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87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73CBBCDE-053D-E800-DDE5-7822AD0B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12515B62-38E1-B0E9-6273-0279ECB9F01F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Neuronal de Convolution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Convolutional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B37A7F36-2331-321E-910D-2EACCDB7D9F2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DE95329-A189-5097-8B30-59651B34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43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1C4A23F0-673D-4DE6-E91E-668294F19472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2.3. </a:t>
            </a:r>
            <a:r>
              <a:rPr lang="fr-FR" sz="1400" b="1" dirty="0" err="1">
                <a:solidFill>
                  <a:schemeClr val="dk1"/>
                </a:solidFill>
                <a:latin typeface="Aptos" panose="020B0004020202020204" pitchFamily="34" charset="0"/>
              </a:rPr>
              <a:t>Recapitulatifs</a:t>
            </a:r>
            <a:endParaRPr lang="fr-FR" sz="1400" b="1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en-GB" sz="14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6AFE7-0F85-0430-0D18-F2F1B0F1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554" y="1644584"/>
            <a:ext cx="8094617" cy="45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2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35C3D698-D06A-9879-81E1-E2389D51F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D4973CC9-FC97-26B0-C935-5B60CA858238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Neuronal de Convolution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Convolutional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24C3E665-26B9-CC8D-0061-C9C340D141A5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37C105-9364-C212-8E2C-5CE1D612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44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A92AE775-7167-8E35-9014-A6792203441F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3. Applications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latin typeface="Aptos" panose="020B0004020202020204" pitchFamily="34" charset="0"/>
              </a:rPr>
              <a:t>Reconnaissance </a:t>
            </a:r>
            <a:r>
              <a:rPr lang="en-GB" sz="1400" dirty="0" err="1">
                <a:latin typeface="Aptos" panose="020B0004020202020204" pitchFamily="34" charset="0"/>
              </a:rPr>
              <a:t>d'images</a:t>
            </a:r>
            <a:r>
              <a:rPr lang="en-GB" sz="1400" dirty="0">
                <a:latin typeface="Aptos" panose="020B0004020202020204" pitchFamily="34" charset="0"/>
              </a:rPr>
              <a:t> (par </a:t>
            </a:r>
            <a:r>
              <a:rPr lang="en-GB" sz="1400" dirty="0" err="1">
                <a:latin typeface="Aptos" panose="020B0004020202020204" pitchFamily="34" charset="0"/>
              </a:rPr>
              <a:t>exemple</a:t>
            </a:r>
            <a:r>
              <a:rPr lang="en-GB" sz="1400" dirty="0">
                <a:latin typeface="Aptos" panose="020B0004020202020204" pitchFamily="34" charset="0"/>
              </a:rPr>
              <a:t>, ImageNet, Google Photos).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latin typeface="Aptos" panose="020B0004020202020204" pitchFamily="34" charset="0"/>
              </a:rPr>
              <a:t>Détection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d'objets</a:t>
            </a:r>
            <a:r>
              <a:rPr lang="en-GB" sz="1400" dirty="0">
                <a:latin typeface="Aptos" panose="020B0004020202020204" pitchFamily="34" charset="0"/>
              </a:rPr>
              <a:t> (voitures, visages, etc.).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latin typeface="Aptos" panose="020B0004020202020204" pitchFamily="34" charset="0"/>
              </a:rPr>
              <a:t>Analyse de </a:t>
            </a:r>
            <a:r>
              <a:rPr lang="en-GB" sz="1400" dirty="0" err="1">
                <a:latin typeface="Aptos" panose="020B0004020202020204" pitchFamily="34" charset="0"/>
              </a:rPr>
              <a:t>vidéos.Traitement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d'images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médicales</a:t>
            </a:r>
            <a:r>
              <a:rPr lang="en-GB" sz="1400" dirty="0">
                <a:latin typeface="Aptos" panose="020B0004020202020204" pitchFamily="34" charset="0"/>
              </a:rPr>
              <a:t> (diagnostic </a:t>
            </a:r>
            <a:r>
              <a:rPr lang="en-GB" sz="1400" dirty="0" err="1">
                <a:latin typeface="Aptos" panose="020B0004020202020204" pitchFamily="34" charset="0"/>
              </a:rPr>
              <a:t>basé</a:t>
            </a:r>
            <a:r>
              <a:rPr lang="en-GB" sz="1400" dirty="0">
                <a:latin typeface="Aptos" panose="020B0004020202020204" pitchFamily="34" charset="0"/>
              </a:rPr>
              <a:t> sur IRM, radiographies).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latin typeface="Aptos" panose="020B0004020202020204" pitchFamily="34" charset="0"/>
              </a:rPr>
              <a:t>Applications </a:t>
            </a:r>
            <a:r>
              <a:rPr lang="en-GB" sz="1400" dirty="0" err="1">
                <a:latin typeface="Aptos" panose="020B0004020202020204" pitchFamily="34" charset="0"/>
              </a:rPr>
              <a:t>créatives</a:t>
            </a:r>
            <a:r>
              <a:rPr lang="en-GB" sz="1400" dirty="0">
                <a:latin typeface="Aptos" panose="020B0004020202020204" pitchFamily="34" charset="0"/>
              </a:rPr>
              <a:t> (</a:t>
            </a:r>
            <a:r>
              <a:rPr lang="en-GB" sz="1400" dirty="0" err="1">
                <a:latin typeface="Aptos" panose="020B0004020202020204" pitchFamily="34" charset="0"/>
              </a:rPr>
              <a:t>transfert</a:t>
            </a:r>
            <a:r>
              <a:rPr lang="en-GB" sz="1400" dirty="0">
                <a:latin typeface="Aptos" panose="020B0004020202020204" pitchFamily="34" charset="0"/>
              </a:rPr>
              <a:t> de style </a:t>
            </a:r>
            <a:r>
              <a:rPr lang="en-GB" sz="1400" dirty="0" err="1">
                <a:latin typeface="Aptos" panose="020B0004020202020204" pitchFamily="34" charset="0"/>
              </a:rPr>
              <a:t>artistique</a:t>
            </a:r>
            <a:r>
              <a:rPr lang="en-GB" sz="1400" dirty="0">
                <a:latin typeface="Aptos" panose="020B0004020202020204" pitchFamily="34" charset="0"/>
              </a:rPr>
              <a:t>, </a:t>
            </a:r>
            <a:r>
              <a:rPr lang="en-GB" sz="1400" dirty="0" err="1">
                <a:latin typeface="Aptos" panose="020B0004020202020204" pitchFamily="34" charset="0"/>
              </a:rPr>
              <a:t>génération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d'images</a:t>
            </a:r>
            <a:r>
              <a:rPr lang="en-GB" sz="1400" dirty="0">
                <a:latin typeface="Aptos" panose="020B0004020202020204" pitchFamily="34" charset="0"/>
              </a:rPr>
              <a:t>).</a:t>
            </a:r>
            <a:endParaRPr lang="en-GB" sz="14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38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E79039A2-D5EF-D366-1B9F-0924580BA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3FCA45C1-1127-A60D-2A9E-37F349BDCAC4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Récurrent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Recurrent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A5F5B303-3F81-1EDB-FBED-1192F4C7654F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456FCAE-B0DF-B8CB-F913-075DD2AE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45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0567B03A-9B2C-B5C2-4D62-CF2BC25A753A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1. Définition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Type de réseau de neurones conçus de manière à reconnaître les caractéristiques séquentielles et pour prédire le scénario suivant le plus probable. Les RNN sont ainsi en mesure de traiter des données séquentielles et temporelles.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Considère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à la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fois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l'entrée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textuelle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actuelle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et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une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«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unité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contexte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»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construite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sur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qu'ils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ont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vu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précédemment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pour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prédire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l'unité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suivante</a:t>
            </a:r>
            <a:endParaRPr lang="en-GB" sz="14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491DE-5B79-6601-9F20-75803D59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138" r="33647" b="13183"/>
          <a:stretch/>
        </p:blipFill>
        <p:spPr>
          <a:xfrm>
            <a:off x="3648456" y="3633487"/>
            <a:ext cx="5157216" cy="22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4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72158FE6-8D8B-35D7-1786-C1363197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A7751C00-20F8-9060-2EF3-E61E34F1878E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Récurrent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Recurrent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F0DA9643-6BDD-62E1-5CBD-4D7471107258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2526A2-5A1D-FB1E-8F60-979DA816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46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8588D880-2007-A225-793A-574988BF7B07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2.1. Réseau RNN vs Réseau LSTM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Le plus souvent le réseau de neurone récurent classique ne gère pas bien les dépendances à long terme à cause de la disparition du gradient (</a:t>
            </a:r>
            <a:r>
              <a:rPr lang="fr-FR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vanishing</a:t>
            </a: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 gradient) comme conséquence de l'utilisation de </a:t>
            </a:r>
            <a:r>
              <a:rPr lang="fr-FR" sz="1400" i="1" dirty="0" err="1">
                <a:solidFill>
                  <a:schemeClr val="dk1"/>
                </a:solidFill>
                <a:latin typeface="Aptos" panose="020B0004020202020204" pitchFamily="34" charset="0"/>
              </a:rPr>
              <a:t>tanh</a:t>
            </a: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Les LSTM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sont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explicitement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conçus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pour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éviter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le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problème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dépendance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à long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terme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AE98D-95EE-2461-C808-39A6F230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04" t="34779" r="7809" b="20873"/>
          <a:stretch/>
        </p:blipFill>
        <p:spPr>
          <a:xfrm>
            <a:off x="1070042" y="4124294"/>
            <a:ext cx="4595372" cy="1298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BF42C-D88E-2751-A1FD-EE117E37F9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0" t="32554" r="3668" b="19633"/>
          <a:stretch/>
        </p:blipFill>
        <p:spPr>
          <a:xfrm>
            <a:off x="6232106" y="4020218"/>
            <a:ext cx="5162063" cy="151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8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21118E5E-633F-8438-80AA-4F605857A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9F450AFA-98B3-C73B-6681-6B6FDC32791F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Récurrent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Recurrent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EBB03302-E5FA-5E54-61BA-AE5D0123E02C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169AB83-BC12-675D-E373-1F799712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47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03D9D251-6113-A0F9-FBB4-8515DC113118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2.2. Réseau LSTM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Le plus souvent le réseau de neurone récurent classique ne gère pas bien les dépendances à long terme à cause de la disparition du gradient (</a:t>
            </a:r>
            <a:r>
              <a:rPr lang="fr-FR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vanishing</a:t>
            </a: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 gradient) comme conséquence de l'utilisation de </a:t>
            </a:r>
            <a:r>
              <a:rPr lang="fr-FR" sz="1400" i="1" dirty="0" err="1">
                <a:solidFill>
                  <a:schemeClr val="dk1"/>
                </a:solidFill>
                <a:latin typeface="Aptos" panose="020B0004020202020204" pitchFamily="34" charset="0"/>
              </a:rPr>
              <a:t>tanh</a:t>
            </a: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Les LSTM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sont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explicitement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conçus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pour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éviter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le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problème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dépendance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à long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terme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2A6415-8856-0317-EE25-94BDF9ED7791}"/>
              </a:ext>
            </a:extLst>
          </p:cNvPr>
          <p:cNvGrpSpPr/>
          <p:nvPr/>
        </p:nvGrpSpPr>
        <p:grpSpPr>
          <a:xfrm>
            <a:off x="7248144" y="3255745"/>
            <a:ext cx="4279392" cy="2734713"/>
            <a:chOff x="5212080" y="3145536"/>
            <a:chExt cx="4279392" cy="27347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71B577-59D9-3572-E02D-D1A2D094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523" t="32527" r="2536" b="8059"/>
            <a:stretch/>
          </p:blipFill>
          <p:spPr>
            <a:xfrm>
              <a:off x="5376671" y="3282696"/>
              <a:ext cx="4114801" cy="25975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72C1DA-99BB-B918-0359-0A453BC4E7AC}"/>
                </a:ext>
              </a:extLst>
            </p:cNvPr>
            <p:cNvSpPr/>
            <p:nvPr/>
          </p:nvSpPr>
          <p:spPr>
            <a:xfrm>
              <a:off x="5212080" y="3145536"/>
              <a:ext cx="1600200" cy="3566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E553DF0-EC45-B192-0D6D-0F025E66D1F6}"/>
              </a:ext>
            </a:extLst>
          </p:cNvPr>
          <p:cNvSpPr txBox="1"/>
          <p:nvPr/>
        </p:nvSpPr>
        <p:spPr>
          <a:xfrm>
            <a:off x="991040" y="3163057"/>
            <a:ext cx="6131267" cy="3057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dirty="0">
                <a:solidFill>
                  <a:schemeClr val="dk1"/>
                </a:solidFill>
                <a:latin typeface="Aptos" panose="020B0004020202020204" pitchFamily="34" charset="0"/>
              </a:rPr>
              <a:t>Forget gate 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: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indique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à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l'état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de la cellule les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informations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à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oublier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(multiplication par 0)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ou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à conserver (multiplication par 1).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dirty="0">
                <a:solidFill>
                  <a:schemeClr val="dk1"/>
                </a:solidFill>
                <a:latin typeface="Aptos" panose="020B0004020202020204" pitchFamily="34" charset="0"/>
              </a:rPr>
              <a:t>Input gate 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: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déterminer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quelles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informations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produite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par la couche tanh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doivent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entrer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dans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l'état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de la cellule (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donc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à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sauvegarder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dans la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mémoire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à long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terme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).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dirty="0">
                <a:solidFill>
                  <a:schemeClr val="dk1"/>
                </a:solidFill>
                <a:latin typeface="Aptos" panose="020B0004020202020204" pitchFamily="34" charset="0"/>
              </a:rPr>
              <a:t>Output gate 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: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Indique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les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informations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qui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doivent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passer au prochain état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caché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h.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dirty="0" err="1">
                <a:solidFill>
                  <a:schemeClr val="dk1"/>
                </a:solidFill>
                <a:latin typeface="Aptos" panose="020B0004020202020204" pitchFamily="34" charset="0"/>
              </a:rPr>
              <a:t>ct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: Etat de la cellule qui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permettra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de se souvenir des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informations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pendant de longues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périodes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dirty="0" err="1">
                <a:solidFill>
                  <a:schemeClr val="dk1"/>
                </a:solidFill>
                <a:latin typeface="Aptos" panose="020B0004020202020204" pitchFamily="34" charset="0"/>
              </a:rPr>
              <a:t>ht</a:t>
            </a: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 : Etat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caché</a:t>
            </a:r>
            <a:endParaRPr lang="en-GB" sz="12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endParaRPr lang="en-LU" sz="1200" dirty="0"/>
          </a:p>
        </p:txBody>
      </p:sp>
    </p:spTree>
    <p:extLst>
      <p:ext uri="{BB962C8B-B14F-4D97-AF65-F5344CB8AC3E}">
        <p14:creationId xmlns:p14="http://schemas.microsoft.com/office/powerpoint/2010/main" val="515362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503C8A6D-4CF3-BEB6-7DDF-9FAE22EE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B75D1582-A806-F2EF-06BE-DB3FD3DA7FF7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Récurrent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Recurrent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2D89C593-4666-8D45-977B-1F16A63C5BFE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C716145-4D5F-4520-F794-BCEBDC52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48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3C5E1125-8142-8090-BD46-1EADF3DBD691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2.3. Réseau GRU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V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ersion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simplifiée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 réseaux LSTM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latin typeface="Aptos" panose="020B0004020202020204" pitchFamily="34" charset="0"/>
              </a:rPr>
              <a:t>Plus simples que les LSTM car </a:t>
            </a:r>
            <a:r>
              <a:rPr lang="en-GB" sz="1400" dirty="0" err="1">
                <a:latin typeface="Aptos" panose="020B0004020202020204" pitchFamily="34" charset="0"/>
              </a:rPr>
              <a:t>ils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n'ont</a:t>
            </a:r>
            <a:r>
              <a:rPr lang="en-GB" sz="1400" dirty="0">
                <a:latin typeface="Aptos" panose="020B0004020202020204" pitchFamily="34" charset="0"/>
              </a:rPr>
              <a:t> pas de cellule de </a:t>
            </a:r>
            <a:r>
              <a:rPr lang="en-GB" sz="1400" dirty="0" err="1">
                <a:latin typeface="Aptos" panose="020B0004020202020204" pitchFamily="34" charset="0"/>
              </a:rPr>
              <a:t>mémoire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distincte</a:t>
            </a:r>
            <a:r>
              <a:rPr lang="en-GB" sz="1400" dirty="0">
                <a:latin typeface="Aptos" panose="020B0004020202020204" pitchFamily="34" charset="0"/>
              </a:rPr>
              <a:t> : </a:t>
            </a:r>
            <a:r>
              <a:rPr lang="en-GB" sz="1400" dirty="0" err="1">
                <a:latin typeface="Aptos" panose="020B0004020202020204" pitchFamily="34" charset="0"/>
              </a:rPr>
              <a:t>l'état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caché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joue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directement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ce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rôle</a:t>
            </a:r>
            <a:r>
              <a:rPr lang="en-GB" sz="1400" dirty="0">
                <a:latin typeface="Aptos" panose="020B00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latin typeface="Aptos" panose="020B0004020202020204" pitchFamily="34" charset="0"/>
              </a:rPr>
              <a:t>Utilisent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moins</a:t>
            </a:r>
            <a:r>
              <a:rPr lang="en-GB" sz="1400" dirty="0">
                <a:latin typeface="Aptos" panose="020B0004020202020204" pitchFamily="34" charset="0"/>
              </a:rPr>
              <a:t> de </a:t>
            </a:r>
            <a:r>
              <a:rPr lang="en-GB" sz="1400" dirty="0" err="1">
                <a:latin typeface="Aptos" panose="020B0004020202020204" pitchFamily="34" charset="0"/>
              </a:rPr>
              <a:t>paramètres</a:t>
            </a:r>
            <a:r>
              <a:rPr lang="en-GB" sz="1400" dirty="0">
                <a:latin typeface="Aptos" panose="020B0004020202020204" pitchFamily="34" charset="0"/>
              </a:rPr>
              <a:t> que les LSTM, </a:t>
            </a:r>
            <a:r>
              <a:rPr lang="en-GB" sz="1400" dirty="0" err="1">
                <a:latin typeface="Aptos" panose="020B0004020202020204" pitchFamily="34" charset="0"/>
              </a:rPr>
              <a:t>ce</a:t>
            </a:r>
            <a:r>
              <a:rPr lang="en-GB" sz="1400" dirty="0">
                <a:latin typeface="Aptos" panose="020B0004020202020204" pitchFamily="34" charset="0"/>
              </a:rPr>
              <a:t> qui les rend plus </a:t>
            </a:r>
            <a:r>
              <a:rPr lang="en-GB" sz="1400" dirty="0" err="1">
                <a:latin typeface="Aptos" panose="020B0004020202020204" pitchFamily="34" charset="0"/>
              </a:rPr>
              <a:t>rapides</a:t>
            </a:r>
            <a:r>
              <a:rPr lang="en-GB" sz="1400" dirty="0">
                <a:latin typeface="Aptos" panose="020B0004020202020204" pitchFamily="34" charset="0"/>
              </a:rPr>
              <a:t> à </a:t>
            </a:r>
            <a:r>
              <a:rPr lang="en-GB" sz="1400" dirty="0" err="1">
                <a:latin typeface="Aptos" panose="020B0004020202020204" pitchFamily="34" charset="0"/>
              </a:rPr>
              <a:t>entraîner</a:t>
            </a:r>
            <a:r>
              <a:rPr lang="en-GB" sz="1400" dirty="0">
                <a:latin typeface="Aptos" panose="020B0004020202020204" pitchFamily="34" charset="0"/>
              </a:rPr>
              <a:t> et à </a:t>
            </a:r>
            <a:r>
              <a:rPr lang="en-GB" sz="1400" dirty="0" err="1">
                <a:latin typeface="Aptos" panose="020B0004020202020204" pitchFamily="34" charset="0"/>
              </a:rPr>
              <a:t>exécuter</a:t>
            </a:r>
            <a:r>
              <a:rPr lang="en-GB" sz="1400" dirty="0">
                <a:latin typeface="Aptos" panose="020B0004020202020204" pitchFamily="34" charset="0"/>
              </a:rPr>
              <a:t>, tout </a:t>
            </a:r>
            <a:r>
              <a:rPr lang="en-GB" sz="1400" dirty="0" err="1">
                <a:latin typeface="Aptos" panose="020B0004020202020204" pitchFamily="34" charset="0"/>
              </a:rPr>
              <a:t>en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conservant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une</a:t>
            </a:r>
            <a:r>
              <a:rPr lang="en-GB" sz="1400" dirty="0">
                <a:latin typeface="Aptos" panose="020B0004020202020204" pitchFamily="34" charset="0"/>
              </a:rPr>
              <a:t> performance </a:t>
            </a:r>
            <a:r>
              <a:rPr lang="en-GB" sz="1400" dirty="0" err="1">
                <a:latin typeface="Aptos" panose="020B0004020202020204" pitchFamily="34" charset="0"/>
              </a:rPr>
              <a:t>compétitive</a:t>
            </a:r>
            <a:r>
              <a:rPr lang="en-GB" sz="1400" dirty="0">
                <a:latin typeface="Aptos" panose="020B0004020202020204" pitchFamily="34" charset="0"/>
              </a:rPr>
              <a:t> dans de </a:t>
            </a:r>
            <a:r>
              <a:rPr lang="en-GB" sz="1400" dirty="0" err="1">
                <a:latin typeface="Aptos" panose="020B0004020202020204" pitchFamily="34" charset="0"/>
              </a:rPr>
              <a:t>nombreux</a:t>
            </a:r>
            <a:r>
              <a:rPr lang="en-GB" sz="1400" dirty="0">
                <a:latin typeface="Aptos" panose="020B0004020202020204" pitchFamily="34" charset="0"/>
              </a:rPr>
              <a:t> </a:t>
            </a:r>
            <a:r>
              <a:rPr lang="en-GB" sz="1400" dirty="0" err="1">
                <a:latin typeface="Aptos" panose="020B0004020202020204" pitchFamily="34" charset="0"/>
              </a:rPr>
              <a:t>cas</a:t>
            </a:r>
            <a:r>
              <a:rPr lang="en-GB" sz="1400" dirty="0">
                <a:latin typeface="Aptos" panose="020B0004020202020204" pitchFamily="34" charset="0"/>
              </a:rPr>
              <a:t>.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endParaRPr lang="en-GB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B61EB-2973-BFDF-D513-5F36F300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519187"/>
            <a:ext cx="8826980" cy="26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0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9A2CFC88-365E-F302-90C2-6C2B2F84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EF8DB463-63E5-5471-6A4D-C4BE5D93CB56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Récurrent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Recurrent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2969D458-F909-1BFE-415D-56CFB90AF734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DD74DF1-E50C-8C7E-09EE-D259E8EC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49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93C5B687-C35A-74EB-1593-588B5AD94777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2.3. Unidirectionnel vs Bidirectionnel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 err="1">
                <a:solidFill>
                  <a:srgbClr val="000000"/>
                </a:solidFill>
                <a:latin typeface="Aptos" panose="020B0004020202020204" pitchFamily="34" charset="0"/>
              </a:rPr>
              <a:t>Unidirectionnel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: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L'information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est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traitée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uniquement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dans </a:t>
            </a:r>
            <a:r>
              <a:rPr lang="en-GB" sz="1400" b="1" dirty="0">
                <a:solidFill>
                  <a:srgbClr val="000000"/>
                </a:solidFill>
                <a:latin typeface="Aptos" panose="020B0004020202020204" pitchFamily="34" charset="0"/>
              </a:rPr>
              <a:t>un seul </a:t>
            </a:r>
            <a:r>
              <a:rPr lang="en-GB" sz="1400" b="1" dirty="0" err="1">
                <a:solidFill>
                  <a:srgbClr val="000000"/>
                </a:solidFill>
                <a:latin typeface="Aptos" panose="020B0004020202020204" pitchFamily="34" charset="0"/>
              </a:rPr>
              <a:t>sens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À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chaque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instant t, le RNN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unidirectionnel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ne dispose que de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l'information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présente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Aptos" panose="020B0004020202020204" pitchFamily="34" charset="0"/>
              </a:rPr>
              <a:t>dans les étapes </a:t>
            </a:r>
            <a:r>
              <a:rPr lang="en-GB" sz="1400" b="1" dirty="0" err="1">
                <a:solidFill>
                  <a:srgbClr val="000000"/>
                </a:solidFill>
                <a:latin typeface="Aptos" panose="020B0004020202020204" pitchFamily="34" charset="0"/>
              </a:rPr>
              <a:t>précédentes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. 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 err="1">
                <a:solidFill>
                  <a:srgbClr val="000000"/>
                </a:solidFill>
                <a:latin typeface="Aptos" panose="020B0004020202020204" pitchFamily="34" charset="0"/>
              </a:rPr>
              <a:t>Bidirectionnel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: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L'information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est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traitée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dans </a:t>
            </a:r>
            <a:r>
              <a:rPr lang="en-GB" sz="1400" b="1" dirty="0">
                <a:solidFill>
                  <a:srgbClr val="000000"/>
                </a:solidFill>
                <a:latin typeface="Aptos" panose="020B0004020202020204" pitchFamily="34" charset="0"/>
              </a:rPr>
              <a:t>les 02 seul </a:t>
            </a:r>
            <a:r>
              <a:rPr lang="en-GB" sz="1400" b="1" dirty="0" err="1">
                <a:solidFill>
                  <a:srgbClr val="000000"/>
                </a:solidFill>
                <a:latin typeface="Aptos" panose="020B0004020202020204" pitchFamily="34" charset="0"/>
              </a:rPr>
              <a:t>sens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À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chaque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instant t, le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modèle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a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accès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aux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informations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 </a:t>
            </a:r>
            <a:r>
              <a:rPr lang="en-GB" sz="1400" b="1" dirty="0">
                <a:solidFill>
                  <a:srgbClr val="000000"/>
                </a:solidFill>
                <a:latin typeface="Aptos" panose="020B0004020202020204" pitchFamily="34" charset="0"/>
              </a:rPr>
              <a:t>du passé et du </a:t>
            </a:r>
            <a:r>
              <a:rPr lang="en-GB" sz="1400" b="1" dirty="0" err="1">
                <a:solidFill>
                  <a:srgbClr val="000000"/>
                </a:solidFill>
                <a:latin typeface="Aptos" panose="020B0004020202020204" pitchFamily="34" charset="0"/>
              </a:rPr>
              <a:t>futur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 dans la sequence. Il combine 02 RNN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distincts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: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 réseau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traite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séquence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dans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l'ordre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naturel (passé →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futur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).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L'autre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traite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séquence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dans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l'ordre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inverse (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futur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→ passé).</a:t>
            </a:r>
            <a:endParaRPr lang="en-GB" sz="12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949EC-DFFA-6847-B375-349A185439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88" b="23668"/>
          <a:stretch/>
        </p:blipFill>
        <p:spPr>
          <a:xfrm>
            <a:off x="5871104" y="3303684"/>
            <a:ext cx="5905246" cy="24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9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32098EB7-5A5D-A877-C3CC-2DA33C43C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7C4C9934-0113-B19E-AA48-B35E4B50CB4D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>
                <a:latin typeface="PT Sans" panose="020B0503020203020204" pitchFamily="34" charset="77"/>
                <a:ea typeface="+mn-ea"/>
                <a:cs typeface="+mn-cs"/>
              </a:rPr>
              <a:t>Définitions IA – ML - DL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4F3DCA43-CD3A-791F-8F65-8DB2E75BB6F5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F6FA76F-E4E9-CEEE-36BD-B428B5BA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</a:t>
            </a:fld>
            <a:endParaRPr lang="en-L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33F558-D04C-AFCB-589A-B914E0E0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50" y="1160241"/>
            <a:ext cx="9365262" cy="45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276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DA1648DF-4529-BB94-78A3-17023E786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957DB00E-E20E-0677-E30F-891373FF21C4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Récurrent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Recurrent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C5BB9F71-02B9-AF30-92C8-33AE645DB4E6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933DFF-470C-6103-9267-3EEB81B4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50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9D6B6A99-E8AE-8726-4B6D-024772A4F2AD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3. Applications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LU" sz="1400" dirty="0"/>
              <a:t>Données séquentielles Les RNN traitent efficacement les données de séries temporelles pourdes prévisions. 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LU" sz="1400" dirty="0"/>
              <a:t>Analyse vidéo : analyse des cadres de vidéos pour la classification de la reconnaissance d'actions.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LU" sz="1400" dirty="0"/>
              <a:t> Langage Naturel utilisé pour les tâches de traduction linguistique et d'analyse des sentiments.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LU" sz="1400" dirty="0"/>
              <a:t>Génération musicale : creation des séquences musicales originales dans divers styles.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LU" sz="1400" dirty="0"/>
              <a:t>Prévisions météorologiques : prédiction des schémas météorologiques sur la base des tendances des données historiques.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LU" sz="1400" dirty="0"/>
              <a:t>Reconnaissance vocale : convertion le langage parlé en texte pour les applications vocales.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LU" sz="1400" dirty="0"/>
              <a:t>Détection d'anomalies : identification des valeurs aberrantes dans des données séquentielles pour la détection de fraude.</a:t>
            </a:r>
            <a:endParaRPr lang="en-GB" sz="14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en-GB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798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5672FC72-35B8-AD91-CF60-5C1D8E63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09C625C6-593A-395B-7321-7C10CE557D81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Antagoniste Génératif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Generative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Adversarial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ABBCD140-6045-E1C5-8C0E-723DD7B700CE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F2A50B-403D-4FB8-726C-B71CEFE8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51</a:t>
            </a:fld>
            <a:endParaRPr lang="en-LU" dirty="0"/>
          </a:p>
        </p:txBody>
      </p:sp>
      <p:sp>
        <p:nvSpPr>
          <p:cNvPr id="3" name="Google Shape;75;g2fe3b26eee9_0_1">
            <a:extLst>
              <a:ext uri="{FF2B5EF4-FFF2-40B4-BE49-F238E27FC236}">
                <a16:creationId xmlns:a16="http://schemas.microsoft.com/office/drawing/2014/main" id="{6E4B9F97-EAAB-5BFB-3FF8-9DF6C4E8F99D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1. Définition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Type de réseau de neurones conçu pour générer des données nouvelles qui ressemblent à des données réelles.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Entrent dans la catégorie de l'apprentissage non supervisé.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L’ architecture se compose de deux réseaux neuronaux en compétition dans un scénario de théorie des jeux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85059-0D5B-C02A-2A2B-4236338E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39" t="19545" r="18196" b="14325"/>
          <a:stretch/>
        </p:blipFill>
        <p:spPr>
          <a:xfrm>
            <a:off x="6805969" y="3101518"/>
            <a:ext cx="4596814" cy="2888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13237-3E9D-F951-FCCF-AF5B4B395FBD}"/>
              </a:ext>
            </a:extLst>
          </p:cNvPr>
          <p:cNvSpPr txBox="1"/>
          <p:nvPr/>
        </p:nvSpPr>
        <p:spPr>
          <a:xfrm>
            <a:off x="789217" y="3127651"/>
            <a:ext cx="6016752" cy="14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</a:rPr>
              <a:t>Le Générateur : 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Son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rôle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est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créer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exemples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artificiels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.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Le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Discriminateur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: Son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rôle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est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distinguer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les données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réelles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des données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générées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.</a:t>
            </a: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4009203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2BF31509-8D4B-EEA6-8868-2128C9B43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FB3D01D8-251D-E3E9-DEF7-5C71DD2C22FB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Antagoniste Génératif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Generative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Adversarial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D8E0B27F-CEC2-5E1B-D936-491DC6A05BAA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952093D-3051-E47D-509B-F7992D6A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52</a:t>
            </a:fld>
            <a:endParaRPr lang="en-LU" dirty="0"/>
          </a:p>
        </p:txBody>
      </p:sp>
      <p:sp>
        <p:nvSpPr>
          <p:cNvPr id="3" name="Google Shape;75;g2fe3b26eee9_0_1">
            <a:extLst>
              <a:ext uri="{FF2B5EF4-FFF2-40B4-BE49-F238E27FC236}">
                <a16:creationId xmlns:a16="http://schemas.microsoft.com/office/drawing/2014/main" id="{BE85D231-BD27-BB78-8DD2-0BEF47E12680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559265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 Principe de </a:t>
            </a:r>
            <a:r>
              <a:rPr lang="fr-FR" sz="1400" b="1" dirty="0" err="1">
                <a:solidFill>
                  <a:schemeClr val="dk1"/>
                </a:solidFill>
                <a:latin typeface="Aptos" panose="020B0004020202020204" pitchFamily="34" charset="0"/>
              </a:rPr>
              <a:t>fontionnement</a:t>
            </a:r>
            <a:endParaRPr lang="fr-FR" sz="1400" b="1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/>
              <a:t>Le </a:t>
            </a:r>
            <a:r>
              <a:rPr lang="en-GB" sz="1400" dirty="0" err="1"/>
              <a:t>générateur</a:t>
            </a:r>
            <a:r>
              <a:rPr lang="en-GB" sz="1400" dirty="0"/>
              <a:t> </a:t>
            </a:r>
            <a:r>
              <a:rPr lang="en-GB" sz="1400" dirty="0" err="1"/>
              <a:t>crée</a:t>
            </a:r>
            <a:r>
              <a:rPr lang="en-GB" sz="1400" dirty="0"/>
              <a:t> un </a:t>
            </a:r>
            <a:r>
              <a:rPr lang="en-GB" sz="1400" dirty="0" err="1"/>
              <a:t>exemple</a:t>
            </a:r>
            <a:r>
              <a:rPr lang="en-GB" sz="1400" dirty="0"/>
              <a:t> (par </a:t>
            </a:r>
            <a:r>
              <a:rPr lang="en-GB" sz="1400" dirty="0" err="1"/>
              <a:t>exemple</a:t>
            </a:r>
            <a:r>
              <a:rPr lang="en-GB" sz="1400" dirty="0"/>
              <a:t>, </a:t>
            </a:r>
            <a:r>
              <a:rPr lang="en-GB" sz="1400" dirty="0" err="1"/>
              <a:t>une</a:t>
            </a:r>
            <a:r>
              <a:rPr lang="en-GB" sz="1400" dirty="0"/>
              <a:t> image </a:t>
            </a:r>
            <a:r>
              <a:rPr lang="en-GB" sz="1400" dirty="0" err="1"/>
              <a:t>synthétique</a:t>
            </a:r>
            <a:r>
              <a:rPr lang="en-GB" sz="1400" dirty="0"/>
              <a:t>)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/>
              <a:t>Le </a:t>
            </a:r>
            <a:r>
              <a:rPr lang="en-GB" sz="1400" dirty="0" err="1"/>
              <a:t>discriminateur</a:t>
            </a:r>
            <a:r>
              <a:rPr lang="en-GB" sz="1400" dirty="0"/>
              <a:t> </a:t>
            </a:r>
            <a:r>
              <a:rPr lang="en-GB" sz="1400" dirty="0" err="1"/>
              <a:t>évalue</a:t>
            </a:r>
            <a:r>
              <a:rPr lang="en-GB" sz="1400" dirty="0"/>
              <a:t> </a:t>
            </a:r>
            <a:r>
              <a:rPr lang="en-GB" sz="1400" dirty="0" err="1"/>
              <a:t>cet</a:t>
            </a:r>
            <a:r>
              <a:rPr lang="en-GB" sz="1400" dirty="0"/>
              <a:t> </a:t>
            </a:r>
            <a:r>
              <a:rPr lang="en-GB" sz="1400" dirty="0" err="1"/>
              <a:t>exemple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le </a:t>
            </a:r>
            <a:r>
              <a:rPr lang="en-GB" sz="1400" dirty="0" err="1"/>
              <a:t>comparant</a:t>
            </a:r>
            <a:r>
              <a:rPr lang="en-GB" sz="1400" dirty="0"/>
              <a:t> à de </a:t>
            </a:r>
            <a:r>
              <a:rPr lang="en-GB" sz="1400" dirty="0" err="1"/>
              <a:t>vraies</a:t>
            </a:r>
            <a:r>
              <a:rPr lang="en-GB" sz="1400" dirty="0"/>
              <a:t> données.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/>
              <a:t>Le </a:t>
            </a:r>
            <a:r>
              <a:rPr lang="en-GB" sz="1400" dirty="0" err="1"/>
              <a:t>discriminateur</a:t>
            </a:r>
            <a:r>
              <a:rPr lang="en-GB" sz="1400" dirty="0"/>
              <a:t> </a:t>
            </a:r>
            <a:r>
              <a:rPr lang="en-GB" sz="1400" dirty="0" err="1"/>
              <a:t>donne</a:t>
            </a:r>
            <a:r>
              <a:rPr lang="en-GB" sz="1400" dirty="0"/>
              <a:t> un retour au </a:t>
            </a:r>
            <a:r>
              <a:rPr lang="en-GB" sz="1400" dirty="0" err="1"/>
              <a:t>générateur</a:t>
            </a:r>
            <a:r>
              <a:rPr lang="en-GB" sz="1400" dirty="0"/>
              <a:t> :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dirty="0"/>
              <a:t>Si </a:t>
            </a:r>
            <a:r>
              <a:rPr lang="en-GB" sz="1200" dirty="0" err="1"/>
              <a:t>l'exemple</a:t>
            </a:r>
            <a:r>
              <a:rPr lang="en-GB" sz="1200" dirty="0"/>
              <a:t> </a:t>
            </a:r>
            <a:r>
              <a:rPr lang="en-GB" sz="1200" dirty="0" err="1"/>
              <a:t>semble</a:t>
            </a:r>
            <a:r>
              <a:rPr lang="en-GB" sz="1200" dirty="0"/>
              <a:t> trop faux, le </a:t>
            </a:r>
            <a:r>
              <a:rPr lang="en-GB" sz="1200" dirty="0" err="1"/>
              <a:t>générateur</a:t>
            </a:r>
            <a:r>
              <a:rPr lang="en-GB" sz="1200" dirty="0"/>
              <a:t> </a:t>
            </a:r>
            <a:r>
              <a:rPr lang="en-GB" sz="1200" dirty="0" err="1"/>
              <a:t>ajuste</a:t>
            </a:r>
            <a:r>
              <a:rPr lang="en-GB" sz="1200" dirty="0"/>
              <a:t> </a:t>
            </a:r>
            <a:r>
              <a:rPr lang="en-GB" sz="1200" dirty="0" err="1"/>
              <a:t>ses</a:t>
            </a:r>
            <a:r>
              <a:rPr lang="en-GB" sz="1200" dirty="0"/>
              <a:t> </a:t>
            </a:r>
            <a:r>
              <a:rPr lang="en-GB" sz="1200" dirty="0" err="1"/>
              <a:t>paramètres</a:t>
            </a:r>
            <a:r>
              <a:rPr lang="en-GB" sz="1200" dirty="0"/>
              <a:t> pour </a:t>
            </a:r>
            <a:r>
              <a:rPr lang="en-GB" sz="1200" dirty="0" err="1"/>
              <a:t>améliorer</a:t>
            </a:r>
            <a:r>
              <a:rPr lang="en-GB" sz="1200" dirty="0"/>
              <a:t> </a:t>
            </a:r>
            <a:r>
              <a:rPr lang="en-GB" sz="1200" dirty="0" err="1"/>
              <a:t>ses</a:t>
            </a:r>
            <a:r>
              <a:rPr lang="en-GB" sz="1200" dirty="0"/>
              <a:t> </a:t>
            </a:r>
            <a:r>
              <a:rPr lang="en-GB" sz="1200" dirty="0" err="1"/>
              <a:t>créations</a:t>
            </a:r>
            <a:r>
              <a:rPr lang="en-GB" sz="1200" dirty="0"/>
              <a:t>.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dirty="0"/>
              <a:t>Si </a:t>
            </a:r>
            <a:r>
              <a:rPr lang="en-GB" sz="1200" dirty="0" err="1"/>
              <a:t>l'exemple</a:t>
            </a:r>
            <a:r>
              <a:rPr lang="en-GB" sz="1200" dirty="0"/>
              <a:t> </a:t>
            </a:r>
            <a:r>
              <a:rPr lang="en-GB" sz="1200" dirty="0" err="1"/>
              <a:t>est</a:t>
            </a:r>
            <a:r>
              <a:rPr lang="en-GB" sz="1200" dirty="0"/>
              <a:t> </a:t>
            </a:r>
            <a:r>
              <a:rPr lang="en-GB" sz="1200" dirty="0" err="1"/>
              <a:t>convaincant</a:t>
            </a:r>
            <a:r>
              <a:rPr lang="en-GB" sz="1200" dirty="0"/>
              <a:t>, le </a:t>
            </a:r>
            <a:r>
              <a:rPr lang="en-GB" sz="1200" dirty="0" err="1"/>
              <a:t>discriminateur</a:t>
            </a:r>
            <a:r>
              <a:rPr lang="en-GB" sz="1200" dirty="0"/>
              <a:t> affine </a:t>
            </a:r>
            <a:r>
              <a:rPr lang="en-GB" sz="1200" dirty="0" err="1"/>
              <a:t>sa</a:t>
            </a:r>
            <a:r>
              <a:rPr lang="en-GB" sz="1200" dirty="0"/>
              <a:t> </a:t>
            </a:r>
            <a:r>
              <a:rPr lang="en-GB" sz="1200" dirty="0" err="1"/>
              <a:t>capacité</a:t>
            </a:r>
            <a:r>
              <a:rPr lang="en-GB" sz="1200" dirty="0"/>
              <a:t> à </a:t>
            </a:r>
            <a:r>
              <a:rPr lang="en-GB" sz="1200" dirty="0" err="1"/>
              <a:t>détecter</a:t>
            </a:r>
            <a:r>
              <a:rPr lang="en-GB" sz="1200" dirty="0"/>
              <a:t> les </a:t>
            </a:r>
            <a:r>
              <a:rPr lang="en-GB" sz="1200" dirty="0" err="1"/>
              <a:t>fraudes</a:t>
            </a:r>
            <a:r>
              <a:rPr lang="en-GB" sz="1200" dirty="0"/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/>
              <a:t>Ces</a:t>
            </a:r>
            <a:r>
              <a:rPr lang="en-GB" sz="1400" dirty="0"/>
              <a:t> deux réseaux </a:t>
            </a:r>
            <a:r>
              <a:rPr lang="en-GB" sz="1400" dirty="0" err="1"/>
              <a:t>s'entraînent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opposition </a:t>
            </a:r>
            <a:r>
              <a:rPr lang="en-GB" sz="1400" dirty="0" err="1"/>
              <a:t>jusqu'à</a:t>
            </a:r>
            <a:r>
              <a:rPr lang="en-GB" sz="1400" dirty="0"/>
              <a:t> </a:t>
            </a:r>
            <a:r>
              <a:rPr lang="en-GB" sz="1400" dirty="0" err="1"/>
              <a:t>ce</a:t>
            </a:r>
            <a:r>
              <a:rPr lang="en-GB" sz="1400" dirty="0"/>
              <a:t> que le </a:t>
            </a:r>
            <a:r>
              <a:rPr lang="en-GB" sz="1400" dirty="0" err="1"/>
              <a:t>générateur</a:t>
            </a:r>
            <a:r>
              <a:rPr lang="en-GB" sz="1400" dirty="0"/>
              <a:t> </a:t>
            </a:r>
            <a:r>
              <a:rPr lang="en-GB" sz="1400" dirty="0" err="1"/>
              <a:t>produise</a:t>
            </a:r>
            <a:r>
              <a:rPr lang="en-GB" sz="1400" dirty="0"/>
              <a:t> des données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réalistes</a:t>
            </a:r>
            <a:r>
              <a:rPr lang="en-GB" sz="1400" dirty="0"/>
              <a:t> que le </a:t>
            </a:r>
            <a:r>
              <a:rPr lang="en-GB" sz="1400" dirty="0" err="1"/>
              <a:t>discriminateur</a:t>
            </a:r>
            <a:r>
              <a:rPr lang="en-GB" sz="1400" dirty="0"/>
              <a:t> </a:t>
            </a:r>
            <a:r>
              <a:rPr lang="en-GB" sz="1400" dirty="0" err="1"/>
              <a:t>n'arrive</a:t>
            </a:r>
            <a:r>
              <a:rPr lang="en-GB" sz="1400" dirty="0"/>
              <a:t> plus à faire la distinction.</a:t>
            </a: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C3EBE-5ABE-5BBB-EBED-68760BA1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92" t="20128" r="8548" b="18117"/>
          <a:stretch/>
        </p:blipFill>
        <p:spPr>
          <a:xfrm>
            <a:off x="6348174" y="2392651"/>
            <a:ext cx="5340476" cy="24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65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0EC41B6F-73E9-A5DD-0736-1175811E3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BFE88B5F-D806-D7C3-12DA-D1902ADC45BF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Antagoniste Génératif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Generative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Adversarial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FF79F716-93E6-6FA3-5F9E-05A244CB09A6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D45B040-2304-EE82-E1BA-D4D364DD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53</a:t>
            </a:fld>
            <a:endParaRPr lang="en-LU" dirty="0"/>
          </a:p>
        </p:txBody>
      </p:sp>
      <p:sp>
        <p:nvSpPr>
          <p:cNvPr id="3" name="Google Shape;75;g2fe3b26eee9_0_1">
            <a:extLst>
              <a:ext uri="{FF2B5EF4-FFF2-40B4-BE49-F238E27FC236}">
                <a16:creationId xmlns:a16="http://schemas.microsoft.com/office/drawing/2014/main" id="{21B76C3B-D1F9-196C-4A9F-3EC0C6E8AA06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085045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2.1. Le Générateur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éseau de neurones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artificiel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conçu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pour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créer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 données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synthétiques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qui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ressemblent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à des données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réelles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à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partir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d’un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vecteur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aléatoire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/>
              <a:t>Le bruit </a:t>
            </a:r>
            <a:r>
              <a:rPr lang="en-GB" sz="1400" dirty="0" err="1"/>
              <a:t>est</a:t>
            </a:r>
            <a:r>
              <a:rPr lang="en-GB" sz="1400" dirty="0"/>
              <a:t> passé à travers </a:t>
            </a:r>
            <a:r>
              <a:rPr lang="en-GB" sz="1400" dirty="0" err="1"/>
              <a:t>plusieurs</a:t>
            </a:r>
            <a:r>
              <a:rPr lang="en-GB" sz="1400" dirty="0"/>
              <a:t> couches de réseau de neurones qui </a:t>
            </a:r>
            <a:r>
              <a:rPr lang="en-GB" sz="1400" dirty="0" err="1"/>
              <a:t>transforment</a:t>
            </a:r>
            <a:r>
              <a:rPr lang="en-GB" sz="1400" dirty="0"/>
              <a:t> </a:t>
            </a:r>
            <a:r>
              <a:rPr lang="en-GB" sz="1400" dirty="0" err="1"/>
              <a:t>progressivement</a:t>
            </a:r>
            <a:r>
              <a:rPr lang="en-GB" sz="1400" dirty="0"/>
              <a:t> </a:t>
            </a:r>
            <a:r>
              <a:rPr lang="en-GB" sz="1400" dirty="0" err="1"/>
              <a:t>ce</a:t>
            </a:r>
            <a:r>
              <a:rPr lang="en-GB" sz="1400" dirty="0"/>
              <a:t> </a:t>
            </a:r>
            <a:r>
              <a:rPr lang="en-GB" sz="1400" dirty="0" err="1"/>
              <a:t>vecteur</a:t>
            </a:r>
            <a:r>
              <a:rPr lang="en-GB" sz="1400" dirty="0"/>
              <a:t> </a:t>
            </a:r>
            <a:r>
              <a:rPr lang="en-GB" sz="1400" dirty="0" err="1"/>
              <a:t>abstrait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une</a:t>
            </a:r>
            <a:r>
              <a:rPr lang="en-GB" sz="1400" dirty="0"/>
              <a:t> donnée </a:t>
            </a:r>
            <a:r>
              <a:rPr lang="en-GB" sz="1400" dirty="0" err="1"/>
              <a:t>structurée</a:t>
            </a:r>
            <a:r>
              <a:rPr lang="en-GB" sz="1400" dirty="0"/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/>
              <a:t>Les </a:t>
            </a:r>
            <a:r>
              <a:rPr lang="en-GB" sz="1400" dirty="0" err="1"/>
              <a:t>paramètres</a:t>
            </a:r>
            <a:r>
              <a:rPr lang="en-GB" sz="1400" dirty="0"/>
              <a:t> du </a:t>
            </a:r>
            <a:r>
              <a:rPr lang="en-GB" sz="1400" dirty="0" err="1"/>
              <a:t>générateur</a:t>
            </a:r>
            <a:r>
              <a:rPr lang="en-GB" sz="1400" dirty="0"/>
              <a:t> </a:t>
            </a:r>
            <a:r>
              <a:rPr lang="en-GB" sz="1400" dirty="0" err="1"/>
              <a:t>sont</a:t>
            </a:r>
            <a:r>
              <a:rPr lang="en-GB" sz="1400" dirty="0"/>
              <a:t> </a:t>
            </a:r>
            <a:r>
              <a:rPr lang="en-GB" sz="1400" dirty="0" err="1"/>
              <a:t>ajustés</a:t>
            </a:r>
            <a:r>
              <a:rPr lang="en-GB" sz="1400" dirty="0"/>
              <a:t> pendant </a:t>
            </a:r>
            <a:r>
              <a:rPr lang="en-GB" sz="1400" dirty="0" err="1"/>
              <a:t>l’entraînement</a:t>
            </a:r>
            <a:r>
              <a:rPr lang="en-GB" sz="1400" dirty="0"/>
              <a:t> pour </a:t>
            </a:r>
            <a:r>
              <a:rPr lang="en-GB" sz="1400" dirty="0" err="1"/>
              <a:t>produire</a:t>
            </a:r>
            <a:r>
              <a:rPr lang="en-GB" sz="1400" dirty="0"/>
              <a:t> des sorties de plus </a:t>
            </a:r>
            <a:r>
              <a:rPr lang="en-GB" sz="1400" dirty="0" err="1"/>
              <a:t>en</a:t>
            </a:r>
            <a:r>
              <a:rPr lang="en-GB" sz="1400" dirty="0"/>
              <a:t> plus </a:t>
            </a:r>
            <a:r>
              <a:rPr lang="en-GB" sz="1400" dirty="0" err="1"/>
              <a:t>réalistes</a:t>
            </a:r>
            <a:r>
              <a:rPr lang="en-GB" sz="1400" dirty="0"/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Structure du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générateur</a:t>
            </a: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 :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dirty="0">
                <a:solidFill>
                  <a:srgbClr val="000000"/>
                </a:solidFill>
                <a:latin typeface="Aptos" panose="020B0004020202020204" pitchFamily="34" charset="0"/>
              </a:rPr>
              <a:t>R</a:t>
            </a: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éseaux </a:t>
            </a:r>
            <a:r>
              <a:rPr lang="en-GB" sz="12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convolutionnels</a:t>
            </a: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génératifs</a:t>
            </a: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(de type CNN, </a:t>
            </a:r>
            <a:r>
              <a:rPr lang="en-GB" sz="12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mais</a:t>
            </a: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inversés</a:t>
            </a:r>
            <a:r>
              <a:rPr lang="en-GB" sz="12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  <a:endParaRPr lang="en-GB" sz="1200" i="0" u="none" strike="noStrike" dirty="0">
              <a:solidFill>
                <a:schemeClr val="dk1"/>
              </a:solidFill>
              <a:effectLst/>
              <a:latin typeface="Aptos" panose="020B00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dirty="0">
                <a:solidFill>
                  <a:schemeClr val="dk1"/>
                </a:solidFill>
                <a:latin typeface="Aptos" panose="020B0004020202020204" pitchFamily="34" charset="0"/>
              </a:rPr>
              <a:t>Réseaux </a:t>
            </a:r>
            <a:r>
              <a:rPr lang="en-GB" sz="1200" dirty="0" err="1">
                <a:solidFill>
                  <a:schemeClr val="dk1"/>
                </a:solidFill>
                <a:latin typeface="Aptos" panose="020B0004020202020204" pitchFamily="34" charset="0"/>
              </a:rPr>
              <a:t>récurrent</a:t>
            </a:r>
            <a:endParaRPr lang="fr-FR" sz="12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271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7EA1450A-D2E8-5D09-1A41-D5EF28D3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1D84FBBC-BBBF-2CEA-E00B-C27F232E899B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Antagoniste Génératif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Generative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Adversarial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51E6BBCD-5FAC-B0FA-D7F9-54F74EF2B759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DDB5826-CA49-F522-4D2C-C419A567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54</a:t>
            </a:fld>
            <a:endParaRPr lang="en-LU" dirty="0"/>
          </a:p>
        </p:txBody>
      </p:sp>
      <p:sp>
        <p:nvSpPr>
          <p:cNvPr id="3" name="Google Shape;75;g2fe3b26eee9_0_1">
            <a:extLst>
              <a:ext uri="{FF2B5EF4-FFF2-40B4-BE49-F238E27FC236}">
                <a16:creationId xmlns:a16="http://schemas.microsoft.com/office/drawing/2014/main" id="{C66B670B-B451-5687-4305-D04DB3014A60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085045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2.2. Le discriminateur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Joue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le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rôle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d'un "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détecteur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de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fraude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". Son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objectif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principal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est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de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distinguer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entre les données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réelles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et les données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générées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par le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générateur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  <a:cs typeface="Aparajita" panose="02020603050405020304" pitchFamily="18" charset="0"/>
              </a:rPr>
              <a:t>Pousse le générateur a produire des données de plus en plus réaliste.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dirty="0">
                <a:solidFill>
                  <a:schemeClr val="dk1"/>
                </a:solidFill>
                <a:latin typeface="Aptos" panose="020B0004020202020204" pitchFamily="34" charset="0"/>
                <a:cs typeface="Aparajita" panose="02020603050405020304" pitchFamily="18" charset="0"/>
              </a:rPr>
              <a:t>Structure du discriminateur :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R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éseaux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convolutionnels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génératifs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(de type CNN,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mais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inversés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  <a:endParaRPr lang="en-GB" sz="1400" i="0" u="none" strike="noStrike" dirty="0">
              <a:solidFill>
                <a:schemeClr val="dk1"/>
              </a:solidFill>
              <a:effectLst/>
              <a:latin typeface="Aptos" panose="020B00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Aptos" panose="020B0004020202020204" pitchFamily="34" charset="0"/>
              </a:rPr>
              <a:t>Réseaux </a:t>
            </a:r>
            <a:r>
              <a:rPr lang="en-GB" sz="1400" dirty="0" err="1">
                <a:solidFill>
                  <a:schemeClr val="dk1"/>
                </a:solidFill>
                <a:latin typeface="Aptos" panose="020B0004020202020204" pitchFamily="34" charset="0"/>
              </a:rPr>
              <a:t>récurrent</a:t>
            </a: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endParaRPr lang="fr-FR" sz="1400" dirty="0">
              <a:solidFill>
                <a:schemeClr val="dk1"/>
              </a:solidFill>
              <a:latin typeface="Aptos" panose="020B0004020202020204" pitchFamily="34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52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E8269DD0-D2C7-D7F2-04AB-2A3F84E7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026DF0E7-2FD4-B24F-73F2-77F0ADCC2CEB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Antagoniste Génératif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Generative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Adversarial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1A1E6D8C-A417-F459-C9EA-B6969A30F757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E5221D1-64E4-AAD1-0D4E-42FFD178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55</a:t>
            </a:fld>
            <a:endParaRPr lang="en-LU" dirty="0"/>
          </a:p>
        </p:txBody>
      </p:sp>
      <p:sp>
        <p:nvSpPr>
          <p:cNvPr id="3" name="Google Shape;75;g2fe3b26eee9_0_1">
            <a:extLst>
              <a:ext uri="{FF2B5EF4-FFF2-40B4-BE49-F238E27FC236}">
                <a16:creationId xmlns:a16="http://schemas.microsoft.com/office/drawing/2014/main" id="{77D0F99E-9427-EF52-A53A-B7E7B61A3707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085045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3. Applications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 err="1"/>
              <a:t>Création</a:t>
            </a:r>
            <a:r>
              <a:rPr lang="en-GB" sz="1400" b="1" dirty="0"/>
              <a:t> </a:t>
            </a:r>
            <a:r>
              <a:rPr lang="en-GB" sz="1400" b="1" dirty="0" err="1"/>
              <a:t>d'images</a:t>
            </a:r>
            <a:r>
              <a:rPr lang="en-GB" sz="1400" b="1" dirty="0"/>
              <a:t> </a:t>
            </a:r>
            <a:r>
              <a:rPr lang="en-GB" sz="1400" b="1" dirty="0" err="1"/>
              <a:t>réalistes</a:t>
            </a:r>
            <a:r>
              <a:rPr lang="en-GB" sz="1400" b="1" dirty="0"/>
              <a:t> </a:t>
            </a:r>
            <a:r>
              <a:rPr lang="en-GB" sz="1400" dirty="0"/>
              <a:t>(deepfakes, portraits </a:t>
            </a:r>
            <a:r>
              <a:rPr lang="en-GB" sz="1400" dirty="0" err="1"/>
              <a:t>synthétiques</a:t>
            </a:r>
            <a:r>
              <a:rPr lang="en-GB" sz="1400" dirty="0"/>
              <a:t>, images de haute </a:t>
            </a:r>
            <a:r>
              <a:rPr lang="en-GB" sz="1400" dirty="0" err="1"/>
              <a:t>résolution</a:t>
            </a:r>
            <a:r>
              <a:rPr lang="en-GB" sz="1400" dirty="0"/>
              <a:t>)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 err="1"/>
              <a:t>Amélioration</a:t>
            </a:r>
            <a:r>
              <a:rPr lang="en-GB" sz="1400" b="1" dirty="0"/>
              <a:t> </a:t>
            </a:r>
            <a:r>
              <a:rPr lang="en-GB" sz="1400" b="1" dirty="0" err="1"/>
              <a:t>d'images</a:t>
            </a:r>
            <a:r>
              <a:rPr lang="en-GB" sz="1400" b="1" dirty="0"/>
              <a:t> </a:t>
            </a:r>
            <a:r>
              <a:rPr lang="en-GB" sz="1400" dirty="0"/>
              <a:t>(</a:t>
            </a:r>
            <a:r>
              <a:rPr lang="en-GB" sz="1400" dirty="0" err="1"/>
              <a:t>réduction</a:t>
            </a:r>
            <a:r>
              <a:rPr lang="en-GB" sz="1400" dirty="0"/>
              <a:t> du bruit, super-</a:t>
            </a:r>
            <a:r>
              <a:rPr lang="en-GB" sz="1400" dirty="0" err="1"/>
              <a:t>résolution</a:t>
            </a:r>
            <a:r>
              <a:rPr lang="en-GB" sz="1400" dirty="0"/>
              <a:t>)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 err="1"/>
              <a:t>Génération</a:t>
            </a:r>
            <a:r>
              <a:rPr lang="en-GB" sz="1400" b="1" dirty="0"/>
              <a:t> de </a:t>
            </a:r>
            <a:r>
              <a:rPr lang="en-GB" sz="1400" b="1" dirty="0" err="1"/>
              <a:t>contenu</a:t>
            </a:r>
            <a:r>
              <a:rPr lang="en-GB" sz="1400" b="1" dirty="0"/>
              <a:t> audio </a:t>
            </a:r>
            <a:r>
              <a:rPr lang="en-GB" sz="1400" b="1" dirty="0" err="1"/>
              <a:t>ou</a:t>
            </a:r>
            <a:r>
              <a:rPr lang="en-GB" sz="1400" b="1" dirty="0"/>
              <a:t> musical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 err="1"/>
              <a:t>Synthèse</a:t>
            </a:r>
            <a:r>
              <a:rPr lang="en-GB" sz="1400" b="1" dirty="0"/>
              <a:t> de </a:t>
            </a:r>
            <a:r>
              <a:rPr lang="en-GB" sz="1400" b="1" dirty="0" err="1"/>
              <a:t>texte</a:t>
            </a:r>
            <a:endParaRPr lang="en-GB" sz="1400" b="1" dirty="0"/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/>
              <a:t>Simulation / Augmentation de données</a:t>
            </a:r>
            <a:r>
              <a:rPr lang="en-GB" sz="1400" dirty="0"/>
              <a:t> pour les jeux </a:t>
            </a:r>
            <a:r>
              <a:rPr lang="en-GB" sz="1400" dirty="0" err="1"/>
              <a:t>vidéo</a:t>
            </a:r>
            <a:r>
              <a:rPr lang="en-GB" sz="1400" dirty="0"/>
              <a:t>, la recherche </a:t>
            </a:r>
            <a:r>
              <a:rPr lang="en-GB" sz="1400" dirty="0" err="1"/>
              <a:t>scientifique</a:t>
            </a:r>
            <a:r>
              <a:rPr lang="en-GB" sz="1400" dirty="0"/>
              <a:t>, etc.</a:t>
            </a: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33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3D8BD98C-6ACA-F4D7-7A4A-BB76A860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DD598AB1-EBB7-AD78-499A-5F8C61255FA0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Modèle de diffusion avec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débruitage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Denoising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Diffusion Model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B8581163-89BC-8D4E-E06C-AA3FA9770C82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5FB8416-B3F9-CF09-4FBE-0EAECD4E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56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9C663C96-D8B3-3B12-69CC-FF6A06235A85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1. Définition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fr-FR" sz="1400" b="0" i="0" u="none" strike="noStrike" dirty="0">
                <a:solidFill>
                  <a:schemeClr val="dk1"/>
                </a:solidFill>
                <a:effectLst/>
                <a:latin typeface="Aptos" panose="020B0004020202020204" pitchFamily="34" charset="0"/>
              </a:rPr>
              <a:t>C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lasse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modèles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génératifs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utilisés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pour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créer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ou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restaurer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 données (generation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d’image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inpainting, …)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Reposent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sur le concept de diffusion de bruit et de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débruitage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progressif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pour transformer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une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distribution de bruit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aléatoire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en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une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distribution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cible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de données. 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200" b="1" dirty="0" err="1"/>
              <a:t>Apprentissage</a:t>
            </a:r>
            <a:r>
              <a:rPr lang="en-GB" sz="1200" b="1" dirty="0"/>
              <a:t> :</a:t>
            </a:r>
            <a:r>
              <a:rPr lang="en-GB" sz="1200" dirty="0"/>
              <a:t> Pendant </a:t>
            </a:r>
            <a:r>
              <a:rPr lang="en-GB" sz="1200" dirty="0" err="1"/>
              <a:t>l'entraînement</a:t>
            </a:r>
            <a:r>
              <a:rPr lang="en-GB" sz="1200" dirty="0"/>
              <a:t>, le </a:t>
            </a:r>
            <a:r>
              <a:rPr lang="en-GB" sz="1200" dirty="0" err="1"/>
              <a:t>modèle</a:t>
            </a:r>
            <a:r>
              <a:rPr lang="en-GB" sz="1200" dirty="0"/>
              <a:t> </a:t>
            </a:r>
            <a:r>
              <a:rPr lang="en-GB" sz="1200" dirty="0" err="1"/>
              <a:t>apprend</a:t>
            </a:r>
            <a:r>
              <a:rPr lang="en-GB" sz="1200" dirty="0"/>
              <a:t> à </a:t>
            </a:r>
            <a:r>
              <a:rPr lang="en-GB" sz="1200" dirty="0" err="1"/>
              <a:t>prédire</a:t>
            </a:r>
            <a:r>
              <a:rPr lang="en-GB" sz="1200" dirty="0"/>
              <a:t> comment passer </a:t>
            </a:r>
            <a:r>
              <a:rPr lang="en-GB" sz="1200" dirty="0" err="1"/>
              <a:t>d'une</a:t>
            </a:r>
            <a:r>
              <a:rPr lang="en-GB" sz="1200" dirty="0"/>
              <a:t> image </a:t>
            </a:r>
            <a:r>
              <a:rPr lang="en-GB" sz="1200" dirty="0" err="1"/>
              <a:t>bruitée</a:t>
            </a:r>
            <a:r>
              <a:rPr lang="en-GB" sz="1200" dirty="0"/>
              <a:t> à </a:t>
            </a:r>
            <a:r>
              <a:rPr lang="en-GB" sz="1200" dirty="0" err="1"/>
              <a:t>une</a:t>
            </a:r>
            <a:r>
              <a:rPr lang="en-GB" sz="1200" dirty="0"/>
              <a:t> image </a:t>
            </a:r>
            <a:r>
              <a:rPr lang="en-GB" sz="1200" dirty="0" err="1"/>
              <a:t>moins</a:t>
            </a:r>
            <a:r>
              <a:rPr lang="en-GB" sz="1200" dirty="0"/>
              <a:t> </a:t>
            </a:r>
            <a:r>
              <a:rPr lang="en-GB" sz="1200" dirty="0" err="1"/>
              <a:t>bruitée</a:t>
            </a:r>
            <a:r>
              <a:rPr lang="en-GB" sz="1200" dirty="0"/>
              <a:t> </a:t>
            </a:r>
            <a:r>
              <a:rPr lang="en-GB" sz="1200" dirty="0" err="1"/>
              <a:t>en</a:t>
            </a:r>
            <a:r>
              <a:rPr lang="en-GB" sz="1200" dirty="0"/>
              <a:t> </a:t>
            </a:r>
            <a:r>
              <a:rPr lang="en-GB" sz="1200" dirty="0" err="1"/>
              <a:t>utilisant</a:t>
            </a:r>
            <a:r>
              <a:rPr lang="en-GB" sz="1200" dirty="0"/>
              <a:t> </a:t>
            </a:r>
            <a:r>
              <a:rPr lang="en-GB" sz="1200" dirty="0" err="1"/>
              <a:t>une</a:t>
            </a:r>
            <a:r>
              <a:rPr lang="en-GB" sz="1200" dirty="0"/>
              <a:t> </a:t>
            </a:r>
            <a:r>
              <a:rPr lang="en-GB" sz="1200" dirty="0" err="1"/>
              <a:t>fonction</a:t>
            </a:r>
            <a:r>
              <a:rPr lang="en-GB" sz="1200" dirty="0"/>
              <a:t> de </a:t>
            </a:r>
            <a:r>
              <a:rPr lang="en-GB" sz="1200" dirty="0" err="1"/>
              <a:t>perte</a:t>
            </a:r>
            <a:r>
              <a:rPr lang="en-GB" sz="1200" dirty="0"/>
              <a:t>.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200" b="1" dirty="0" err="1"/>
              <a:t>Génération</a:t>
            </a:r>
            <a:r>
              <a:rPr lang="en-GB" sz="1200" b="1" dirty="0"/>
              <a:t> :</a:t>
            </a:r>
            <a:r>
              <a:rPr lang="en-GB" sz="1200" dirty="0"/>
              <a:t> Une </a:t>
            </a:r>
            <a:r>
              <a:rPr lang="en-GB" sz="1200" dirty="0" err="1"/>
              <a:t>fois</a:t>
            </a:r>
            <a:r>
              <a:rPr lang="en-GB" sz="1200" dirty="0"/>
              <a:t> </a:t>
            </a:r>
            <a:r>
              <a:rPr lang="en-GB" sz="1200" dirty="0" err="1"/>
              <a:t>entraîné</a:t>
            </a:r>
            <a:r>
              <a:rPr lang="en-GB" sz="1200" dirty="0"/>
              <a:t>, le </a:t>
            </a:r>
            <a:r>
              <a:rPr lang="en-GB" sz="1200" dirty="0" err="1"/>
              <a:t>modèle</a:t>
            </a:r>
            <a:r>
              <a:rPr lang="en-GB" sz="1200" dirty="0"/>
              <a:t> </a:t>
            </a:r>
            <a:r>
              <a:rPr lang="en-GB" sz="1200" dirty="0" err="1"/>
              <a:t>peut</a:t>
            </a:r>
            <a:r>
              <a:rPr lang="en-GB" sz="1200" dirty="0"/>
              <a:t> </a:t>
            </a:r>
            <a:r>
              <a:rPr lang="en-GB" sz="1200" dirty="0" err="1"/>
              <a:t>partir</a:t>
            </a:r>
            <a:r>
              <a:rPr lang="en-GB" sz="1200" dirty="0"/>
              <a:t> d'un bruit </a:t>
            </a:r>
            <a:r>
              <a:rPr lang="en-GB" sz="1200" dirty="0" err="1"/>
              <a:t>aléatoire</a:t>
            </a:r>
            <a:r>
              <a:rPr lang="en-GB" sz="1200" dirty="0"/>
              <a:t> (par </a:t>
            </a:r>
            <a:r>
              <a:rPr lang="en-GB" sz="1200" dirty="0" err="1"/>
              <a:t>exemple</a:t>
            </a:r>
            <a:r>
              <a:rPr lang="en-GB" sz="1200" dirty="0"/>
              <a:t>, </a:t>
            </a:r>
            <a:r>
              <a:rPr lang="en-GB" sz="1200" dirty="0" err="1"/>
              <a:t>une</a:t>
            </a:r>
            <a:r>
              <a:rPr lang="en-GB" sz="1200" dirty="0"/>
              <a:t> image "blanche" </a:t>
            </a:r>
            <a:r>
              <a:rPr lang="en-GB" sz="1200" dirty="0" err="1"/>
              <a:t>remplie</a:t>
            </a:r>
            <a:r>
              <a:rPr lang="en-GB" sz="1200" dirty="0"/>
              <a:t> de bruit) et </a:t>
            </a:r>
            <a:r>
              <a:rPr lang="en-GB" sz="1200" dirty="0" err="1"/>
              <a:t>générer</a:t>
            </a:r>
            <a:r>
              <a:rPr lang="en-GB" sz="1200" dirty="0"/>
              <a:t> </a:t>
            </a:r>
            <a:r>
              <a:rPr lang="en-GB" sz="1200" dirty="0" err="1"/>
              <a:t>une</a:t>
            </a:r>
            <a:r>
              <a:rPr lang="en-GB" sz="1200" dirty="0"/>
              <a:t> image </a:t>
            </a:r>
            <a:r>
              <a:rPr lang="en-GB" sz="1200" dirty="0" err="1"/>
              <a:t>réaliste</a:t>
            </a:r>
            <a:r>
              <a:rPr lang="en-GB" sz="1200" dirty="0"/>
              <a:t> </a:t>
            </a:r>
            <a:r>
              <a:rPr lang="en-GB" sz="1200" dirty="0" err="1"/>
              <a:t>ou</a:t>
            </a:r>
            <a:r>
              <a:rPr lang="en-GB" sz="1200" dirty="0"/>
              <a:t> plausible </a:t>
            </a:r>
            <a:r>
              <a:rPr lang="en-GB" sz="1200" dirty="0" err="1"/>
              <a:t>en</a:t>
            </a:r>
            <a:r>
              <a:rPr lang="en-GB" sz="1200" dirty="0"/>
              <a:t> </a:t>
            </a:r>
            <a:r>
              <a:rPr lang="en-GB" sz="1200" dirty="0" err="1"/>
              <a:t>débruitant</a:t>
            </a:r>
            <a:r>
              <a:rPr lang="en-GB" sz="1200" dirty="0"/>
              <a:t> </a:t>
            </a:r>
            <a:r>
              <a:rPr lang="en-GB" sz="1200" dirty="0" err="1"/>
              <a:t>progressivement</a:t>
            </a:r>
            <a:r>
              <a:rPr lang="en-GB" sz="1200" dirty="0"/>
              <a:t>.</a:t>
            </a:r>
            <a:endParaRPr lang="fr-FR" sz="12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3957C-E4F2-464D-6FF7-BB42CEC7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14" y="4323181"/>
            <a:ext cx="3078050" cy="166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0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A1FE98EC-6D97-33A2-B1B6-15B48487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B65E6E1D-99C2-A4B4-B86A-F7B109106A1B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Modèle de diffusion avec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débruitage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/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Denoising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Diffusion Model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91C1A02E-CD91-34AA-D260-0866D3CD0A2B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8266935-A5D0-2E8D-C673-004419B3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57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65D321B4-F77E-EE02-DC44-174C5157FC2D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3. Applications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/>
              <a:t>Génération</a:t>
            </a:r>
            <a:r>
              <a:rPr lang="en-GB" sz="1400" dirty="0"/>
              <a:t> </a:t>
            </a:r>
            <a:r>
              <a:rPr lang="en-GB" sz="1400" dirty="0" err="1"/>
              <a:t>d'images</a:t>
            </a:r>
            <a:r>
              <a:rPr lang="en-GB" sz="1400" dirty="0"/>
              <a:t> (</a:t>
            </a:r>
            <a:r>
              <a:rPr lang="en-GB" sz="1400" dirty="0" err="1"/>
              <a:t>comme</a:t>
            </a:r>
            <a:r>
              <a:rPr lang="en-GB" sz="1400" dirty="0"/>
              <a:t> DALL-E 2 </a:t>
            </a:r>
            <a:r>
              <a:rPr lang="en-GB" sz="1400" dirty="0" err="1"/>
              <a:t>ou</a:t>
            </a:r>
            <a:r>
              <a:rPr lang="en-GB" sz="1400" dirty="0"/>
              <a:t> Stable Diffusion).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/>
              <a:t>Restauration </a:t>
            </a:r>
            <a:r>
              <a:rPr lang="en-GB" sz="1400" dirty="0" err="1"/>
              <a:t>d'images</a:t>
            </a:r>
            <a:r>
              <a:rPr lang="en-GB" sz="1400" dirty="0"/>
              <a:t> </a:t>
            </a:r>
            <a:r>
              <a:rPr lang="en-GB" sz="1400" dirty="0" err="1"/>
              <a:t>bruitées</a:t>
            </a:r>
            <a:r>
              <a:rPr lang="en-GB" sz="1400" dirty="0"/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/>
              <a:t>Synthèse</a:t>
            </a:r>
            <a:r>
              <a:rPr lang="en-GB" sz="1400" dirty="0"/>
              <a:t> audio </a:t>
            </a:r>
            <a:r>
              <a:rPr lang="en-GB" sz="1400" dirty="0" err="1"/>
              <a:t>ou</a:t>
            </a:r>
            <a:r>
              <a:rPr lang="en-GB" sz="1400" dirty="0"/>
              <a:t> </a:t>
            </a:r>
            <a:r>
              <a:rPr lang="en-GB" sz="1400" dirty="0" err="1"/>
              <a:t>vidéo</a:t>
            </a:r>
            <a:r>
              <a:rPr lang="en-GB" sz="1400" dirty="0"/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/>
              <a:t>Amélioration</a:t>
            </a:r>
            <a:r>
              <a:rPr lang="en-GB" sz="1400" dirty="0"/>
              <a:t> de la </a:t>
            </a:r>
            <a:r>
              <a:rPr lang="en-GB" sz="1400" dirty="0" err="1"/>
              <a:t>qualité</a:t>
            </a:r>
            <a:r>
              <a:rPr lang="en-GB" sz="1400" dirty="0"/>
              <a:t> des données (denoising, super-</a:t>
            </a:r>
            <a:r>
              <a:rPr lang="en-GB" sz="1400" dirty="0" err="1"/>
              <a:t>résolution</a:t>
            </a:r>
            <a:r>
              <a:rPr lang="en-GB" sz="1400" dirty="0"/>
              <a:t>, etc.).</a:t>
            </a:r>
            <a:endParaRPr lang="fr-FR" sz="14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5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1D236618-50F3-2548-860C-8436BD08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5B554DFD-B287-D922-3E6D-1A3269A0AA0A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Graphique / Graph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5B2C4D91-A8D9-E9E3-E845-D3EFE54F1F66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243F18F-2915-1A8F-D9F9-17F3F890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58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0FE4D816-C0FE-9C29-B1CD-165F2A24F1D0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1. Définition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ype de réseau neuronal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conçu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pour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travailler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directement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avec des données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structurées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sous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forme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graphes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 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graphe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est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une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structure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mathématique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utilisée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pour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modéliser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 relations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ou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 connexions entre des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objets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AFF7C-42E9-048A-95F3-8CB05F648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75" y="3252355"/>
            <a:ext cx="5029200" cy="194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7B39F8-DF40-94F1-9532-878AA787F749}"/>
              </a:ext>
            </a:extLst>
          </p:cNvPr>
          <p:cNvSpPr txBox="1"/>
          <p:nvPr/>
        </p:nvSpPr>
        <p:spPr>
          <a:xfrm>
            <a:off x="904864" y="2732581"/>
            <a:ext cx="5419736" cy="131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200" b="1" dirty="0">
                <a:latin typeface="Aptos" panose="020B0004020202020204" pitchFamily="34" charset="0"/>
              </a:rPr>
              <a:t>Les </a:t>
            </a:r>
            <a:r>
              <a:rPr lang="en-GB" sz="1200" b="1" dirty="0" err="1">
                <a:latin typeface="Aptos" panose="020B0004020202020204" pitchFamily="34" charset="0"/>
              </a:rPr>
              <a:t>nœuds</a:t>
            </a:r>
            <a:r>
              <a:rPr lang="en-GB" sz="1200" b="1" dirty="0">
                <a:latin typeface="Aptos" panose="020B0004020202020204" pitchFamily="34" charset="0"/>
              </a:rPr>
              <a:t> (</a:t>
            </a:r>
            <a:r>
              <a:rPr lang="en-GB" sz="1200" b="1" dirty="0" err="1">
                <a:latin typeface="Aptos" panose="020B0004020202020204" pitchFamily="34" charset="0"/>
              </a:rPr>
              <a:t>ou</a:t>
            </a:r>
            <a:r>
              <a:rPr lang="en-GB" sz="1200" b="1" dirty="0">
                <a:latin typeface="Aptos" panose="020B0004020202020204" pitchFamily="34" charset="0"/>
              </a:rPr>
              <a:t> </a:t>
            </a:r>
            <a:r>
              <a:rPr lang="en-GB" sz="1200" b="1" dirty="0" err="1">
                <a:latin typeface="Aptos" panose="020B0004020202020204" pitchFamily="34" charset="0"/>
              </a:rPr>
              <a:t>sommets</a:t>
            </a:r>
            <a:r>
              <a:rPr lang="en-GB" sz="1200" b="1" dirty="0">
                <a:latin typeface="Aptos" panose="020B0004020202020204" pitchFamily="34" charset="0"/>
              </a:rPr>
              <a:t>) </a:t>
            </a:r>
            <a:r>
              <a:rPr lang="en-GB" sz="1200" dirty="0">
                <a:latin typeface="Aptos" panose="020B0004020202020204" pitchFamily="34" charset="0"/>
              </a:rPr>
              <a:t>: Les points du </a:t>
            </a:r>
            <a:r>
              <a:rPr lang="en-GB" sz="1200" dirty="0" err="1">
                <a:latin typeface="Aptos" panose="020B0004020202020204" pitchFamily="34" charset="0"/>
              </a:rPr>
              <a:t>graphe</a:t>
            </a:r>
            <a:r>
              <a:rPr lang="en-GB" sz="1200" dirty="0">
                <a:latin typeface="Aptos" panose="020B0004020202020204" pitchFamily="34" charset="0"/>
              </a:rPr>
              <a:t> qui </a:t>
            </a:r>
            <a:r>
              <a:rPr lang="en-GB" sz="1200" dirty="0" err="1">
                <a:latin typeface="Aptos" panose="020B0004020202020204" pitchFamily="34" charset="0"/>
              </a:rPr>
              <a:t>représentent</a:t>
            </a:r>
            <a:r>
              <a:rPr lang="en-GB" sz="1200" dirty="0">
                <a:latin typeface="Aptos" panose="020B0004020202020204" pitchFamily="34" charset="0"/>
              </a:rPr>
              <a:t> les </a:t>
            </a:r>
            <a:r>
              <a:rPr lang="en-GB" sz="1200" dirty="0" err="1">
                <a:latin typeface="Aptos" panose="020B0004020202020204" pitchFamily="34" charset="0"/>
              </a:rPr>
              <a:t>entités</a:t>
            </a:r>
            <a:r>
              <a:rPr lang="en-GB" sz="1200" dirty="0">
                <a:latin typeface="Aptos" panose="020B0004020202020204" pitchFamily="34" charset="0"/>
              </a:rPr>
              <a:t> </a:t>
            </a:r>
            <a:r>
              <a:rPr lang="en-GB" sz="1200" dirty="0" err="1">
                <a:latin typeface="Aptos" panose="020B0004020202020204" pitchFamily="34" charset="0"/>
              </a:rPr>
              <a:t>ou</a:t>
            </a:r>
            <a:r>
              <a:rPr lang="en-GB" sz="1200" dirty="0">
                <a:latin typeface="Aptos" panose="020B0004020202020204" pitchFamily="34" charset="0"/>
              </a:rPr>
              <a:t> les </a:t>
            </a:r>
            <a:r>
              <a:rPr lang="en-GB" sz="1200" dirty="0" err="1">
                <a:latin typeface="Aptos" panose="020B0004020202020204" pitchFamily="34" charset="0"/>
              </a:rPr>
              <a:t>objets</a:t>
            </a:r>
            <a:r>
              <a:rPr lang="en-GB" sz="1200" dirty="0">
                <a:latin typeface="Aptos" panose="020B00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200" b="1" dirty="0">
                <a:latin typeface="Aptos" panose="020B0004020202020204" pitchFamily="34" charset="0"/>
              </a:rPr>
              <a:t>Les arêtes (</a:t>
            </a:r>
            <a:r>
              <a:rPr lang="en-GB" sz="1200" b="1" dirty="0" err="1">
                <a:latin typeface="Aptos" panose="020B0004020202020204" pitchFamily="34" charset="0"/>
              </a:rPr>
              <a:t>ou</a:t>
            </a:r>
            <a:r>
              <a:rPr lang="en-GB" sz="1200" b="1" dirty="0">
                <a:latin typeface="Aptos" panose="020B0004020202020204" pitchFamily="34" charset="0"/>
              </a:rPr>
              <a:t> liens) </a:t>
            </a:r>
            <a:r>
              <a:rPr lang="en-GB" sz="1200" dirty="0">
                <a:latin typeface="Aptos" panose="020B0004020202020204" pitchFamily="34" charset="0"/>
              </a:rPr>
              <a:t>: Les connexions entre les </a:t>
            </a:r>
            <a:r>
              <a:rPr lang="en-GB" sz="1200" dirty="0" err="1">
                <a:latin typeface="Aptos" panose="020B0004020202020204" pitchFamily="34" charset="0"/>
              </a:rPr>
              <a:t>nœuds</a:t>
            </a:r>
            <a:r>
              <a:rPr lang="en-GB" sz="1200" dirty="0">
                <a:latin typeface="Aptos" panose="020B0004020202020204" pitchFamily="34" charset="0"/>
              </a:rPr>
              <a:t>, qui </a:t>
            </a:r>
            <a:r>
              <a:rPr lang="en-GB" sz="1200" dirty="0" err="1">
                <a:latin typeface="Aptos" panose="020B0004020202020204" pitchFamily="34" charset="0"/>
              </a:rPr>
              <a:t>représentent</a:t>
            </a:r>
            <a:r>
              <a:rPr lang="en-GB" sz="1200" dirty="0">
                <a:latin typeface="Aptos" panose="020B0004020202020204" pitchFamily="34" charset="0"/>
              </a:rPr>
              <a:t> les relations </a:t>
            </a:r>
            <a:r>
              <a:rPr lang="en-GB" sz="1200" dirty="0" err="1">
                <a:latin typeface="Aptos" panose="020B0004020202020204" pitchFamily="34" charset="0"/>
              </a:rPr>
              <a:t>ou</a:t>
            </a:r>
            <a:r>
              <a:rPr lang="en-GB" sz="1200" dirty="0">
                <a:latin typeface="Aptos" panose="020B0004020202020204" pitchFamily="34" charset="0"/>
              </a:rPr>
              <a:t> interactions entre </a:t>
            </a:r>
            <a:r>
              <a:rPr lang="en-GB" sz="1200" dirty="0" err="1">
                <a:latin typeface="Aptos" panose="020B0004020202020204" pitchFamily="34" charset="0"/>
              </a:rPr>
              <a:t>ces</a:t>
            </a:r>
            <a:r>
              <a:rPr lang="en-GB" sz="1200" dirty="0">
                <a:latin typeface="Aptos" panose="020B0004020202020204" pitchFamily="34" charset="0"/>
              </a:rPr>
              <a:t> </a:t>
            </a:r>
            <a:r>
              <a:rPr lang="en-GB" sz="1200" dirty="0" err="1">
                <a:latin typeface="Aptos" panose="020B0004020202020204" pitchFamily="34" charset="0"/>
              </a:rPr>
              <a:t>entités</a:t>
            </a:r>
            <a:r>
              <a:rPr lang="en-GB" sz="1200" dirty="0">
                <a:latin typeface="Aptos" panose="020B0004020202020204" pitchFamily="34" charset="0"/>
              </a:rPr>
              <a:t>.</a:t>
            </a:r>
            <a:endParaRPr lang="en-LU" sz="1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81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8B4D2A4B-7D2B-D3E4-A670-D904AA622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E73AF528-6B0D-2591-C17F-152B4CBD0FE5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Graphique / Graph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083F04EE-6BF9-2D85-295C-95DDA1D6686C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ED5460B-EFD1-CFD3-41EC-B5AA6A93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59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C4DF917D-7D2B-1129-82BF-8BE72765EB20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 Principe des </a:t>
            </a:r>
            <a:r>
              <a:rPr lang="fr-FR" sz="1400" b="1" dirty="0" err="1">
                <a:solidFill>
                  <a:schemeClr val="dk1"/>
                </a:solidFill>
                <a:latin typeface="Aptos" panose="020B0004020202020204" pitchFamily="34" charset="0"/>
              </a:rPr>
              <a:t>GNNs</a:t>
            </a:r>
            <a:endParaRPr lang="fr-FR" sz="1400" b="1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 GNN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apprend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 </a:t>
            </a:r>
            <a:r>
              <a:rPr lang="en-GB" sz="14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représentations</a:t>
            </a: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 </a:t>
            </a:r>
            <a:r>
              <a:rPr lang="en-GB" sz="14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nœuds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agrégant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informations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leurs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voisins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c'est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-à-dire les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nœuds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connectés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).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Message Passing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: À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chaque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couche d'un GNN, un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nœud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collecte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informations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(messages) de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voisins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pour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mettre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à jour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propre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représentation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Apprentissage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hiérarchique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:</a:t>
            </a:r>
            <a:r>
              <a:rPr lang="en-GB" sz="12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Les GNNs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exploitent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plusieurs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couches pour capturer des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dépendances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locales (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voisins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directs) et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globales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voisins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à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plusieurs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sauts).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600" dirty="0">
                <a:solidFill>
                  <a:srgbClr val="000000"/>
                </a:solidFill>
                <a:latin typeface="Aptos" panose="020B0004020202020204" pitchFamily="34" charset="0"/>
              </a:rPr>
              <a:t>Utilisation des </a:t>
            </a:r>
            <a:r>
              <a:rPr lang="en-GB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vecteurs</a:t>
            </a:r>
            <a:r>
              <a:rPr lang="en-GB" sz="16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caractéristiques</a:t>
            </a:r>
            <a:r>
              <a:rPr lang="en-GB" sz="1600" dirty="0">
                <a:solidFill>
                  <a:srgbClr val="000000"/>
                </a:solidFill>
                <a:latin typeface="Aptos" panose="020B0004020202020204" pitchFamily="34" charset="0"/>
              </a:rPr>
              <a:t>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A9399-AD3F-7E33-53DE-A410CE5C5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41" y="3501464"/>
            <a:ext cx="4634923" cy="2004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0F59E-D067-60E8-2687-52F6E93D16C8}"/>
              </a:ext>
            </a:extLst>
          </p:cNvPr>
          <p:cNvSpPr txBox="1"/>
          <p:nvPr/>
        </p:nvSpPr>
        <p:spPr>
          <a:xfrm>
            <a:off x="503350" y="3725191"/>
            <a:ext cx="5733105" cy="155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ptos" panose="020B0004020202020204" pitchFamily="34" charset="0"/>
              </a:rPr>
              <a:t>Node embedding :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permettent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représenter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les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propriétés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chaque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nœud</a:t>
            </a:r>
            <a:endParaRPr lang="en-GB" sz="12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Wingdings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Aptos" panose="020B0004020202020204" pitchFamily="34" charset="0"/>
              </a:rPr>
              <a:t>Edge embedding :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permettent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représenter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les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propriétés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chaque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nœud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.</a:t>
            </a:r>
            <a:endParaRPr lang="fr-FR" sz="12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32167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C2699620-A2B6-1CCC-1DC2-0DF860E09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38D0A7A9-AF25-4BE0-868E-3B362277BC44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Paradigme d’apprentissage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79DA53EA-03E7-65CB-BE4E-033F1A9A7A42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A64CB2-95F8-9174-AAE4-226EC31C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</a:t>
            </a:fld>
            <a:endParaRPr lang="en-L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CA4DE-F781-D3D4-5881-1F48BECB877F}"/>
              </a:ext>
            </a:extLst>
          </p:cNvPr>
          <p:cNvSpPr txBox="1"/>
          <p:nvPr/>
        </p:nvSpPr>
        <p:spPr>
          <a:xfrm>
            <a:off x="503349" y="1019504"/>
            <a:ext cx="10820513" cy="523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🎯  Apprentissage supervisé</a:t>
            </a:r>
          </a:p>
          <a:p>
            <a:pPr marL="2857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Principe</a:t>
            </a:r>
            <a:r>
              <a:rPr lang="en-LU" altLang="en-LU" dirty="0">
                <a:latin typeface="Aptos" panose="020B0004020202020204" pitchFamily="34" charset="0"/>
              </a:rPr>
              <a:t> : Apprendre à partir de données étiquetées (paires entrée-sortie)</a:t>
            </a:r>
          </a:p>
          <a:p>
            <a:pPr marL="2857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Exemples</a:t>
            </a:r>
            <a:r>
              <a:rPr lang="en-LU" altLang="en-LU" dirty="0">
                <a:latin typeface="Aptos" panose="020B0004020202020204" pitchFamily="34" charset="0"/>
              </a:rPr>
              <a:t> : Classification d'emails (spam/non-spam), prédiction de prix immobiliers</a:t>
            </a:r>
          </a:p>
          <a:p>
            <a:pPr marL="2857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Algorithmes</a:t>
            </a:r>
            <a:r>
              <a:rPr lang="en-LU" altLang="en-LU" dirty="0">
                <a:latin typeface="Aptos" panose="020B0004020202020204" pitchFamily="34" charset="0"/>
              </a:rPr>
              <a:t> : Régression linéaire, SVM, Random Forest, Réseaux de neurones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🔍  Apprentissage non-supervisé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Principe</a:t>
            </a:r>
            <a:r>
              <a:rPr lang="en-LU" altLang="en-LU" dirty="0">
                <a:latin typeface="Aptos" panose="020B0004020202020204" pitchFamily="34" charset="0"/>
              </a:rPr>
              <a:t> : Découvrir des structures cachées dans des données non étiquetées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Exemples</a:t>
            </a:r>
            <a:r>
              <a:rPr lang="en-LU" altLang="en-LU" dirty="0">
                <a:latin typeface="Aptos" panose="020B0004020202020204" pitchFamily="34" charset="0"/>
              </a:rPr>
              <a:t> : Segmentation de clients, détection d'anomalies, réduction de dimension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Algorithmes</a:t>
            </a:r>
            <a:r>
              <a:rPr lang="en-LU" altLang="en-LU" dirty="0">
                <a:latin typeface="Aptos" panose="020B0004020202020204" pitchFamily="34" charset="0"/>
              </a:rPr>
              <a:t> : K-means, PCA, Autoencodeurs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🕹️  Apprentissage par renforcement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Principe</a:t>
            </a:r>
            <a:r>
              <a:rPr lang="en-LU" altLang="en-LU" dirty="0">
                <a:latin typeface="Aptos" panose="020B0004020202020204" pitchFamily="34" charset="0"/>
              </a:rPr>
              <a:t> : Un agent apprend à prendre des décisions par essai-erreur en maximisant une récompense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Exemples</a:t>
            </a:r>
            <a:r>
              <a:rPr lang="en-LU" altLang="en-LU" dirty="0">
                <a:latin typeface="Aptos" panose="020B0004020202020204" pitchFamily="34" charset="0"/>
              </a:rPr>
              <a:t> : Jeux (AlphaGo), robotique, véhicules autonomes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Algorithmes</a:t>
            </a:r>
            <a:r>
              <a:rPr lang="en-LU" altLang="en-LU" dirty="0">
                <a:latin typeface="Aptos" panose="020B0004020202020204" pitchFamily="34" charset="0"/>
              </a:rPr>
              <a:t> : Q-Learning, Policy Gradient, Actor-Critic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739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825355B2-AA89-3860-F617-10AD520D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402E31E1-F608-17E6-ED10-C676F1FCCA20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Graphique / Graph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AB56E53D-871A-732F-57A8-CA087D97701F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82023C-F163-53AF-E9AF-991879C1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60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B489EB60-15C1-BB5C-DC4F-A493FCEC280D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2.1. Message passing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P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ermet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 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traiter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l’information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à travers un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échange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d’information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entre les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nœuds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d’un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graphe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et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leurs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voisins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Le but de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cette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technique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est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modifier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l’état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chaque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nœud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utilisant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les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informations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locales issues de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voisins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et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celles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contenus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dans les arêtes. 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À la fin du processus,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chaque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nœud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contient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un node embedding mis à jour qui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prend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en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compte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l’ensemble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des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caractéristiques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ses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voisins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 et des embeddings </a:t>
            </a:r>
            <a:r>
              <a:rPr lang="en-GB" sz="1400" dirty="0" err="1">
                <a:solidFill>
                  <a:srgbClr val="000000"/>
                </a:solidFill>
                <a:latin typeface="Aptos" panose="020B0004020202020204" pitchFamily="34" charset="0"/>
              </a:rPr>
              <a:t>d’arêtes</a:t>
            </a:r>
            <a:r>
              <a:rPr lang="en-GB" sz="140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1A3D818-CFC8-5E74-05B6-075F33E0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3" y="3583022"/>
            <a:ext cx="2807841" cy="240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7209597-BDA8-E03E-A410-8338F854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78" y="4007428"/>
            <a:ext cx="1734113" cy="155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2B63BD-1B78-182C-CD89-16E609E48D31}"/>
              </a:ext>
            </a:extLst>
          </p:cNvPr>
          <p:cNvCxnSpPr>
            <a:stCxn id="8196" idx="3"/>
            <a:endCxn id="8198" idx="1"/>
          </p:cNvCxnSpPr>
          <p:nvPr/>
        </p:nvCxnSpPr>
        <p:spPr>
          <a:xfrm flipV="1">
            <a:off x="3432464" y="4785776"/>
            <a:ext cx="673114" cy="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76B4E3-CD9E-0879-1B0A-6CA27D13A469}"/>
              </a:ext>
            </a:extLst>
          </p:cNvPr>
          <p:cNvSpPr txBox="1"/>
          <p:nvPr/>
        </p:nvSpPr>
        <p:spPr>
          <a:xfrm>
            <a:off x="7155873" y="4007428"/>
            <a:ext cx="4197927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ptos" panose="020B0004020202020204" pitchFamily="34" charset="0"/>
              </a:rPr>
              <a:t>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ans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l’embedding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space qui correspond à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l’espace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vectoriel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dans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lequel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les node embeddings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regroupés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la distance entre les node embeddings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dépend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leur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similarité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Plus les node embeddings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similaires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plus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ils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proches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 </a:t>
            </a:r>
            <a:endParaRPr lang="en-LU" sz="1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86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39D77D0D-E1C5-E287-15AF-925D182E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6DCB77B6-5308-2B5D-EBA1-6CBFBC84FC03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Graphique / Graph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812F65B8-3390-118F-CC41-366407A69F76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50C56F2-8D7F-E7AE-8D29-8B0ABCDE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61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F5B7DCB8-6F87-67B2-1244-3312F1354F01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2.1. Principales architectures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Les </a:t>
            </a:r>
            <a:r>
              <a:rPr lang="en-GB" sz="1400" b="1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MPGNN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(Message Passing Graph Neural Networks). Les MPGNN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utilisent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le message passing pour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mettre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à jour chacun des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nœuds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utilisant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l’information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contenu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dans chacun des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nœuds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voisins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Les </a:t>
            </a:r>
            <a:r>
              <a:rPr lang="en-GB" sz="1400" b="1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GCNN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(Graph Convolutional Neural Network) 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aussi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appelés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réseaux de neurones à convolution de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graphe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Ces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réseaux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appliquent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une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couche de convolution sur les embeddings des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nœuds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et des arêtes.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Les </a:t>
            </a:r>
            <a:r>
              <a:rPr lang="en-GB" sz="1400" b="1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GAT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(Graph Attention Neural Networks)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aussi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appelés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les réseaux de neurones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d’attention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graphique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Ce type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d’architecture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pondère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l’importance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nœuds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voisins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lors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l’étape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la propagation de </a:t>
            </a:r>
            <a:r>
              <a:rPr lang="en-GB" sz="1400" b="0" i="0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l’information</a:t>
            </a:r>
            <a:r>
              <a:rPr lang="en-GB" sz="1400" b="0" i="0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(message passing). 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endParaRPr lang="en-GB" sz="14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734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23EC46E7-5465-EE25-9561-CF02636C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45F45BB1-9B34-91E5-7A5A-3DA22F8117A5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Réseau de Neurone Graphique / Graph Neural Network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5B4BD5E1-3A58-8B17-376C-0AF43BD40C42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0D01B02-EA54-EED5-2E38-4484DBC1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62</a:t>
            </a:fld>
            <a:endParaRPr lang="en-LU" dirty="0"/>
          </a:p>
        </p:txBody>
      </p:sp>
      <p:sp>
        <p:nvSpPr>
          <p:cNvPr id="2" name="Google Shape;75;g2fe3b26eee9_0_1">
            <a:extLst>
              <a:ext uri="{FF2B5EF4-FFF2-40B4-BE49-F238E27FC236}">
                <a16:creationId xmlns:a16="http://schemas.microsoft.com/office/drawing/2014/main" id="{E4DA76C7-78E9-266F-99E6-195E0A2ACAFA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</a:pPr>
            <a:r>
              <a:rPr lang="fr-FR" sz="1400" b="1" dirty="0">
                <a:solidFill>
                  <a:schemeClr val="dk1"/>
                </a:solidFill>
                <a:latin typeface="Aptos" panose="020B0004020202020204" pitchFamily="34" charset="0"/>
              </a:rPr>
              <a:t>3. Applications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 err="1"/>
              <a:t>Recommandation</a:t>
            </a:r>
            <a:r>
              <a:rPr lang="en-GB" sz="1400" dirty="0"/>
              <a:t> : </a:t>
            </a:r>
            <a:r>
              <a:rPr lang="en-GB" sz="1400" dirty="0" err="1"/>
              <a:t>Prédire</a:t>
            </a:r>
            <a:r>
              <a:rPr lang="en-GB" sz="1400" dirty="0"/>
              <a:t> des liens dans des </a:t>
            </a:r>
            <a:r>
              <a:rPr lang="en-GB" sz="1400" dirty="0" err="1"/>
              <a:t>graphes</a:t>
            </a:r>
            <a:r>
              <a:rPr lang="en-GB" sz="1400" dirty="0"/>
              <a:t>, </a:t>
            </a:r>
            <a:r>
              <a:rPr lang="en-GB" sz="1400" dirty="0" err="1"/>
              <a:t>comme</a:t>
            </a:r>
            <a:r>
              <a:rPr lang="en-GB" sz="1400" dirty="0"/>
              <a:t> des suggestions </a:t>
            </a:r>
            <a:r>
              <a:rPr lang="en-GB" sz="1400" dirty="0" err="1"/>
              <a:t>d'amis</a:t>
            </a:r>
            <a:r>
              <a:rPr lang="en-GB" sz="1400" dirty="0"/>
              <a:t> </a:t>
            </a:r>
            <a:r>
              <a:rPr lang="en-GB" sz="1400" dirty="0" err="1"/>
              <a:t>ou</a:t>
            </a:r>
            <a:r>
              <a:rPr lang="en-GB" sz="1400" dirty="0"/>
              <a:t> de </a:t>
            </a:r>
            <a:r>
              <a:rPr lang="en-GB" sz="1400" dirty="0" err="1"/>
              <a:t>produits</a:t>
            </a:r>
            <a:r>
              <a:rPr lang="en-GB" sz="1400" dirty="0"/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/>
              <a:t>Analyse </a:t>
            </a:r>
            <a:r>
              <a:rPr lang="en-GB" sz="1400" b="1" dirty="0" err="1"/>
              <a:t>sociale</a:t>
            </a:r>
            <a:r>
              <a:rPr lang="en-GB" sz="1400" b="1" dirty="0"/>
              <a:t> </a:t>
            </a:r>
            <a:r>
              <a:rPr lang="en-GB" sz="1400" dirty="0"/>
              <a:t>: </a:t>
            </a:r>
            <a:r>
              <a:rPr lang="en-GB" sz="1400" dirty="0" err="1"/>
              <a:t>Étudier</a:t>
            </a:r>
            <a:r>
              <a:rPr lang="en-GB" sz="1400" dirty="0"/>
              <a:t> des réseaux </a:t>
            </a:r>
            <a:r>
              <a:rPr lang="en-GB" sz="1400" dirty="0" err="1"/>
              <a:t>sociaux</a:t>
            </a:r>
            <a:r>
              <a:rPr lang="en-GB" sz="1400" dirty="0"/>
              <a:t> pour identifier des </a:t>
            </a:r>
            <a:r>
              <a:rPr lang="en-GB" sz="1400" dirty="0" err="1"/>
              <a:t>communautés</a:t>
            </a:r>
            <a:r>
              <a:rPr lang="en-GB" sz="1400" dirty="0"/>
              <a:t> </a:t>
            </a:r>
            <a:r>
              <a:rPr lang="en-GB" sz="1400" dirty="0" err="1"/>
              <a:t>ou</a:t>
            </a:r>
            <a:r>
              <a:rPr lang="en-GB" sz="1400" dirty="0"/>
              <a:t> </a:t>
            </a:r>
            <a:r>
              <a:rPr lang="en-GB" sz="1400" dirty="0" err="1"/>
              <a:t>détecter</a:t>
            </a:r>
            <a:r>
              <a:rPr lang="en-GB" sz="1400" dirty="0"/>
              <a:t> des </a:t>
            </a:r>
            <a:r>
              <a:rPr lang="en-GB" sz="1400" dirty="0" err="1"/>
              <a:t>influenceurs</a:t>
            </a:r>
            <a:r>
              <a:rPr lang="en-GB" sz="1400" dirty="0"/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 err="1"/>
              <a:t>Biologie</a:t>
            </a:r>
            <a:r>
              <a:rPr lang="en-GB" sz="1400" b="1" dirty="0"/>
              <a:t> et </a:t>
            </a:r>
            <a:r>
              <a:rPr lang="en-GB" sz="1400" b="1" dirty="0" err="1"/>
              <a:t>chimie</a:t>
            </a:r>
            <a:r>
              <a:rPr lang="en-GB" sz="1400" b="1" dirty="0"/>
              <a:t> </a:t>
            </a:r>
            <a:r>
              <a:rPr lang="en-GB" sz="1400" dirty="0"/>
              <a:t>: </a:t>
            </a:r>
            <a:r>
              <a:rPr lang="en-GB" sz="1400" dirty="0" err="1"/>
              <a:t>Modéliser</a:t>
            </a:r>
            <a:r>
              <a:rPr lang="en-GB" sz="1400" dirty="0"/>
              <a:t> des </a:t>
            </a:r>
            <a:r>
              <a:rPr lang="en-GB" sz="1400" dirty="0" err="1"/>
              <a:t>molécules</a:t>
            </a:r>
            <a:r>
              <a:rPr lang="en-GB" sz="1400" dirty="0"/>
              <a:t> </a:t>
            </a:r>
            <a:r>
              <a:rPr lang="en-GB" sz="1400" dirty="0" err="1"/>
              <a:t>comme</a:t>
            </a:r>
            <a:r>
              <a:rPr lang="en-GB" sz="1400" dirty="0"/>
              <a:t> des </a:t>
            </a:r>
            <a:r>
              <a:rPr lang="en-GB" sz="1400" dirty="0" err="1"/>
              <a:t>graphes</a:t>
            </a:r>
            <a:r>
              <a:rPr lang="en-GB" sz="1400" dirty="0"/>
              <a:t> pour </a:t>
            </a:r>
            <a:r>
              <a:rPr lang="en-GB" sz="1400" dirty="0" err="1"/>
              <a:t>prédire</a:t>
            </a:r>
            <a:r>
              <a:rPr lang="en-GB" sz="1400" dirty="0"/>
              <a:t> </a:t>
            </a:r>
            <a:r>
              <a:rPr lang="en-GB" sz="1400" dirty="0" err="1"/>
              <a:t>leurs</a:t>
            </a:r>
            <a:r>
              <a:rPr lang="en-GB" sz="1400" dirty="0"/>
              <a:t> </a:t>
            </a:r>
            <a:r>
              <a:rPr lang="en-GB" sz="1400" dirty="0" err="1"/>
              <a:t>propriétés</a:t>
            </a:r>
            <a:r>
              <a:rPr lang="en-GB" sz="1400" dirty="0"/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 err="1"/>
              <a:t>Routage</a:t>
            </a:r>
            <a:r>
              <a:rPr lang="en-GB" sz="1400" b="1" dirty="0"/>
              <a:t> et </a:t>
            </a:r>
            <a:r>
              <a:rPr lang="en-GB" sz="1400" b="1" dirty="0" err="1"/>
              <a:t>trafic</a:t>
            </a:r>
            <a:r>
              <a:rPr lang="en-GB" sz="1400" b="1" dirty="0"/>
              <a:t> </a:t>
            </a:r>
            <a:r>
              <a:rPr lang="en-GB" sz="1400" dirty="0"/>
              <a:t>: Optimiser les flux dans des réseaux de transport </a:t>
            </a:r>
            <a:r>
              <a:rPr lang="en-GB" sz="1400" dirty="0" err="1"/>
              <a:t>ou</a:t>
            </a:r>
            <a:r>
              <a:rPr lang="en-GB" sz="1400" dirty="0"/>
              <a:t> </a:t>
            </a:r>
            <a:r>
              <a:rPr lang="en-GB" sz="1400" dirty="0" err="1"/>
              <a:t>d'énergie</a:t>
            </a:r>
            <a:r>
              <a:rPr lang="en-GB" sz="1400" dirty="0"/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1" dirty="0"/>
              <a:t>Analyse de </a:t>
            </a:r>
            <a:r>
              <a:rPr lang="en-GB" sz="1400" b="1" dirty="0" err="1"/>
              <a:t>texte</a:t>
            </a:r>
            <a:r>
              <a:rPr lang="en-GB" sz="1400" b="1" dirty="0"/>
              <a:t> </a:t>
            </a:r>
            <a:r>
              <a:rPr lang="en-GB" sz="1400" dirty="0"/>
              <a:t>: </a:t>
            </a:r>
            <a:r>
              <a:rPr lang="en-GB" sz="1400" dirty="0" err="1"/>
              <a:t>Modéliser</a:t>
            </a:r>
            <a:r>
              <a:rPr lang="en-GB" sz="1400" dirty="0"/>
              <a:t> des relations entre mots </a:t>
            </a:r>
            <a:r>
              <a:rPr lang="en-GB" sz="1400" dirty="0" err="1"/>
              <a:t>ou</a:t>
            </a:r>
            <a:r>
              <a:rPr lang="en-GB" sz="1400" dirty="0"/>
              <a:t> documents.</a:t>
            </a:r>
            <a:endParaRPr lang="fr-FR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341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94A6062B-B1EB-5A8E-603A-F23D9A2DE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968B6F0C-FBA0-17D8-EC6B-D0F30D9C518C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Natural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Language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Processing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F2FE85B-F95D-F52A-B882-64BE932A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63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B9705-A863-A158-B18C-0F42DC9C9FF2}"/>
              </a:ext>
            </a:extLst>
          </p:cNvPr>
          <p:cNvSpPr txBox="1"/>
          <p:nvPr/>
        </p:nvSpPr>
        <p:spPr>
          <a:xfrm>
            <a:off x="462579" y="1183341"/>
            <a:ext cx="10820514" cy="264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Natural Language Processing (NLP)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Branche de l'IA dédiée à l'interaction entre ordinateurs et langage humain.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Objectifs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Comprendre le langage naturel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Générer du langage naturel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Extraire de l'information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Traduire entre langues</a:t>
            </a:r>
          </a:p>
        </p:txBody>
      </p:sp>
    </p:spTree>
    <p:extLst>
      <p:ext uri="{BB962C8B-B14F-4D97-AF65-F5344CB8AC3E}">
        <p14:creationId xmlns:p14="http://schemas.microsoft.com/office/powerpoint/2010/main" val="917583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EF6A32DC-EE49-E40A-CA82-78486709B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CBF462D8-CFA1-3F2E-3C64-4A6DB8431EF8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Natural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Language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Processing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2EB0C91-14C1-23D1-BC3A-E0F5ACB0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64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7F7D9-E8E7-6845-15CC-0C4697D46CA1}"/>
              </a:ext>
            </a:extLst>
          </p:cNvPr>
          <p:cNvSpPr txBox="1"/>
          <p:nvPr/>
        </p:nvSpPr>
        <p:spPr>
          <a:xfrm>
            <a:off x="503350" y="1017546"/>
            <a:ext cx="10820514" cy="523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Applications courantes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Compréhension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Classification de texte (sentiment, spam, catégories)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Named Entity Recognition (NER)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Question-Answering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Extraction d'information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Génération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Traduction automatique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Résumé de texte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Chatbots et assistants virtuels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Génération de contenu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Autres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Reconnaissance vocale (Speech-to-Text)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Synthèse vocale (Text-to-Speech)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Correction grammaticale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Autocomplete</a:t>
            </a:r>
          </a:p>
        </p:txBody>
      </p:sp>
    </p:spTree>
    <p:extLst>
      <p:ext uri="{BB962C8B-B14F-4D97-AF65-F5344CB8AC3E}">
        <p14:creationId xmlns:p14="http://schemas.microsoft.com/office/powerpoint/2010/main" val="2517580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FA35F7B3-249D-30EB-9234-A19C47BC0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FED58275-56F8-D9C4-0AD3-A358F4D6C26A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Défis du NLP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C5EEF35-3348-5CBE-285B-19B049DE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65</a:t>
            </a:fld>
            <a:endParaRPr lang="en-L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C71F8-1F57-E07D-9CF8-2C5238B02C3C}"/>
              </a:ext>
            </a:extLst>
          </p:cNvPr>
          <p:cNvSpPr txBox="1"/>
          <p:nvPr/>
        </p:nvSpPr>
        <p:spPr>
          <a:xfrm>
            <a:off x="488382" y="950771"/>
            <a:ext cx="10850450" cy="523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Ambiguïté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Lexicale</a:t>
            </a:r>
            <a:r>
              <a:rPr lang="en-LU" altLang="en-LU" dirty="0">
                <a:latin typeface="Aptos" panose="020B0004020202020204" pitchFamily="34" charset="0"/>
              </a:rPr>
              <a:t> : "Il a acheté une souris" (animal ou périphérique ?)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Syntaxique</a:t>
            </a:r>
            <a:r>
              <a:rPr lang="en-LU" altLang="en-LU" dirty="0">
                <a:latin typeface="Aptos" panose="020B0004020202020204" pitchFamily="34" charset="0"/>
              </a:rPr>
              <a:t> : "Il a vu l'homme avec les jumelles" (qui a les jumelles ?)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Sémantique</a:t>
            </a:r>
            <a:r>
              <a:rPr lang="en-LU" altLang="en-LU" dirty="0">
                <a:latin typeface="Aptos" panose="020B0004020202020204" pitchFamily="34" charset="0"/>
              </a:rPr>
              <a:t> : "Je vais à la banque" (institution financière ou bord de rivière ?)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Variabilité linguistique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Synonymes : "content", "heureux", "joyeux"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Expressions idiomatiques : "Il pleut des cordes"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Néologismes et argot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Fautes de frappe et d'orthographe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Contexte et connaissance du monde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"Il fait froid. Je vais mettre un pull."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Nécessite de comprendre le lien causal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Langues multiples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solidFill>
                  <a:schemeClr val="tx1"/>
                </a:solidFill>
                <a:latin typeface="Aptos" panose="020B0004020202020204" pitchFamily="34" charset="0"/>
              </a:rPr>
              <a:t>Structures grammaticales différentes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solidFill>
                  <a:schemeClr val="tx1"/>
                </a:solidFill>
                <a:latin typeface="Aptos" panose="020B0004020202020204" pitchFamily="34" charset="0"/>
              </a:rPr>
              <a:t>Scripts différents (latin, cyrillique, arabe, chinois...)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solidFill>
                  <a:schemeClr val="tx1"/>
                </a:solidFill>
                <a:latin typeface="Aptos" panose="020B0004020202020204" pitchFamily="34" charset="0"/>
              </a:rPr>
              <a:t>Ressources inégales selon les langues</a:t>
            </a:r>
          </a:p>
        </p:txBody>
      </p:sp>
    </p:spTree>
    <p:extLst>
      <p:ext uri="{BB962C8B-B14F-4D97-AF65-F5344CB8AC3E}">
        <p14:creationId xmlns:p14="http://schemas.microsoft.com/office/powerpoint/2010/main" val="448555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DA75D7DD-D267-120A-42B5-9A3451C1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08560498-6476-1CED-DD99-B441B4F28088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NLP Classique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BD1CEFE-FD72-15B9-1783-9DE0288A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66</a:t>
            </a:fld>
            <a:endParaRPr lang="en-L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1C1EE-0623-857A-B556-1C90CF02B4CC}"/>
              </a:ext>
            </a:extLst>
          </p:cNvPr>
          <p:cNvSpPr txBox="1"/>
          <p:nvPr/>
        </p:nvSpPr>
        <p:spPr>
          <a:xfrm>
            <a:off x="503350" y="849671"/>
            <a:ext cx="11015830" cy="523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Tokenization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Découpage du texte en unités (tokens) : mots, sous-mots, caractères.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Exemple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"Le chat mange la souris." → ["Le", "chat", "mange", "la", "souris", "."]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Défis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Contractions : "n'est" → ["n'", "est"] ou ["ne", "est"]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Ponctuation : "Paris !" → ["Paris", "!"] ou ["Paris!"]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Langues sans espaces (chinois, japonais)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Stopwords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Mots très fréquents avec peu de valeur sémantique : "le", "de", "et", "un"...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Utilisation</a:t>
            </a:r>
            <a:r>
              <a:rPr lang="en-LU" altLang="en-LU" dirty="0">
                <a:latin typeface="Aptos" panose="020B0004020202020204" pitchFamily="34" charset="0"/>
              </a:rPr>
              <a:t> : Souvent retirés pour réduire le bruit et la dimension.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Attention</a:t>
            </a:r>
            <a:r>
              <a:rPr lang="en-LU" altLang="en-LU" dirty="0">
                <a:latin typeface="Aptos" panose="020B0004020202020204" pitchFamily="34" charset="0"/>
              </a:rPr>
              <a:t> : Peut nuire dans certains contextes (ex: "not good" → "good" si "not" retiré)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60E08-D7E3-BBB3-F3C5-338B328AF0CD}"/>
              </a:ext>
            </a:extLst>
          </p:cNvPr>
          <p:cNvSpPr txBox="1"/>
          <p:nvPr/>
        </p:nvSpPr>
        <p:spPr>
          <a:xfrm>
            <a:off x="7713785" y="1422778"/>
            <a:ext cx="38489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Pipeline de traitement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Texte brut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↓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Tokenization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↓</a:t>
            </a:r>
          </a:p>
          <a:p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Nettoyage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ponctuation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stopwords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↓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Normalisation (lemmatization/stemming)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↓</a:t>
            </a:r>
          </a:p>
          <a:p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Représentation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vectorielle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↓</a:t>
            </a:r>
          </a:p>
          <a:p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Modèle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ML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classique</a:t>
            </a:r>
            <a:endParaRPr lang="en-LU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74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3F674BA0-8FC9-B16A-C104-B495B7BA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AC792643-12CC-651E-ECE0-2350B65BCA52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Type de modèle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E9C0E27-A024-08DC-ADB0-602A3D3A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67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78ACB-0F64-CA7B-0323-0FCEDDDCD7F2}"/>
              </a:ext>
            </a:extLst>
          </p:cNvPr>
          <p:cNvSpPr txBox="1"/>
          <p:nvPr/>
        </p:nvSpPr>
        <p:spPr>
          <a:xfrm>
            <a:off x="667742" y="1061421"/>
            <a:ext cx="10686058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Normalisation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Lemmatization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Réduction d'un mot à sa forme de base (lemme) en tenant compte du contexte.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"mangent", "mangeons", "mangé" → "manger" "meilleur", "meilleurs" → "bon"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Nécessite des dictionnaires et analyseurs morphologiques.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Stemming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Réduction par règles heuristiques (plus simple, moins précis).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"mangent", "mangeons", "mangé" → "mang"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Algorithme courant : Porter Stemmer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5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0463D2B1-FDA1-5999-DF29-7EA99F23F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23EEC0CD-B9E6-7B4B-06DF-3F8EA6C1107B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Bag of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Words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217356-F434-4CD9-CDE1-883216FD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68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14C0-7014-F9D0-F48F-CAF572E02F77}"/>
              </a:ext>
            </a:extLst>
          </p:cNvPr>
          <p:cNvSpPr txBox="1"/>
          <p:nvPr/>
        </p:nvSpPr>
        <p:spPr>
          <a:xfrm>
            <a:off x="503351" y="1140311"/>
            <a:ext cx="10850450" cy="490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Principe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Représenter un document par le comptage de mots, sans tenir compte de l'ordre.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Exemple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Doc1: "Le chat mange la souris" Doc2: "Le chien mange le chat" Vocabulaire: [le, la, chat, chien, mange, souris] Doc1: [2, 1, 1, 0, 1, 1] Doc2: [2, 0, 1, 1, 1, 0]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Simple et rapide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Fonctionne bien pour classification de documents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Inconvénients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Perte de l'ordre et du contexte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Vocabulaire potentiellement énorme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Aucune notion de similarité sémantique</a:t>
            </a:r>
          </a:p>
        </p:txBody>
      </p:sp>
    </p:spTree>
    <p:extLst>
      <p:ext uri="{BB962C8B-B14F-4D97-AF65-F5344CB8AC3E}">
        <p14:creationId xmlns:p14="http://schemas.microsoft.com/office/powerpoint/2010/main" val="4117871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8964496-6BF2-BE48-5D26-826D9119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37529BA6-2D7C-281B-E357-FAD0A8E078F7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TF-IDF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F4271AF-577B-8FF2-5E68-0FC9A55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69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1D9427-D7F2-15E4-37D9-1F822FE6E133}"/>
                  </a:ext>
                </a:extLst>
              </p:cNvPr>
              <p:cNvSpPr txBox="1"/>
              <p:nvPr/>
            </p:nvSpPr>
            <p:spPr>
              <a:xfrm>
                <a:off x="503350" y="784529"/>
                <a:ext cx="10850450" cy="523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Term Frequency - Inverse Document Frequency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Pondère les mots selon leur importance dans un document par rapport au corpus.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TF (Term Frequency)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(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𝑁𝑜𝑚𝑏𝑟𝑒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𝑜𝑐𝑐𝑢𝑟𝑟𝑒𝑛𝑐𝑒𝑠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𝑑𝑎𝑛𝑠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/ (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𝑁𝑜𝑚𝑏𝑟𝑒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𝑚𝑜𝑡𝑠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𝑑𝑎𝑛𝑠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IDF (Inverse Document Frequency)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𝑁𝑜𝑚𝑏𝑟𝑒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𝑑𝑜𝑐𝑢𝑚𝑒𝑛𝑡𝑠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𝑁𝑜𝑚𝑏𝑟𝑒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𝑑𝑜𝑐𝑢𝑚𝑒𝑛𝑡𝑠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𝑐𝑜𝑛𝑡𝑒𝑛𝑎𝑛𝑡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TF-IDF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× 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LU" altLang="en-LU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Intuition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Mots fréquents dans un document mais rares dans le corpus → score élevé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Mots très fréquents partout (stopwords) → score faible</a:t>
                </a:r>
                <a:endParaRPr lang="en-LU" altLang="en-LU" b="1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Application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Utilisé pour 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Classification de documents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Recherche d'information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Extraction de mots-clés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1D9427-D7F2-15E4-37D9-1F822FE6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" y="784529"/>
                <a:ext cx="10850450" cy="5231881"/>
              </a:xfrm>
              <a:prstGeom prst="rect">
                <a:avLst/>
              </a:prstGeom>
              <a:blipFill>
                <a:blip r:embed="rId3"/>
                <a:stretch>
                  <a:fillRect l="-234" b="-484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06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4C0F91B9-D862-AE67-9ECD-7A648AD79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C31633D-0067-CBF5-5574-20C6031E199E}"/>
              </a:ext>
            </a:extLst>
          </p:cNvPr>
          <p:cNvSpPr/>
          <p:nvPr/>
        </p:nvSpPr>
        <p:spPr>
          <a:xfrm>
            <a:off x="693268" y="3840455"/>
            <a:ext cx="3326738" cy="199341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sz="1200" dirty="0"/>
          </a:p>
        </p:txBody>
      </p:sp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B4A128C3-8473-129B-94F1-B358066657E8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Pipeline d’un projet de Machine Learning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5347FDC-9950-DB0D-084F-9BC33898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</a:t>
            </a:fld>
            <a:endParaRPr lang="en-LU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9CBAA1-E50C-F4C5-E024-EDC466F4157D}"/>
              </a:ext>
            </a:extLst>
          </p:cNvPr>
          <p:cNvSpPr/>
          <p:nvPr/>
        </p:nvSpPr>
        <p:spPr>
          <a:xfrm>
            <a:off x="731521" y="2258171"/>
            <a:ext cx="1482698" cy="896510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srgbClr val="FF0000">
                <a:alpha val="40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LU" dirty="0"/>
              <a:t>Collect de donnée</a:t>
            </a:r>
          </a:p>
          <a:p>
            <a:pPr algn="ctr"/>
            <a:endParaRPr lang="en-LU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75B25-BF54-91AA-7B48-B8EED9CC4DA2}"/>
              </a:ext>
            </a:extLst>
          </p:cNvPr>
          <p:cNvSpPr/>
          <p:nvPr/>
        </p:nvSpPr>
        <p:spPr>
          <a:xfrm>
            <a:off x="2575561" y="2258171"/>
            <a:ext cx="1482698" cy="896510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srgbClr val="FF0000">
                <a:alpha val="40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LU" dirty="0"/>
              <a:t>Néttoyage de donnée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8A253F-017D-83B5-188D-BB7C8B69F568}"/>
              </a:ext>
            </a:extLst>
          </p:cNvPr>
          <p:cNvSpPr/>
          <p:nvPr/>
        </p:nvSpPr>
        <p:spPr>
          <a:xfrm>
            <a:off x="4419601" y="2275670"/>
            <a:ext cx="1482698" cy="896510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LU" dirty="0"/>
              <a:t>Feature Engineering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311B38-A399-41F8-43A3-D886AE8ED73D}"/>
              </a:ext>
            </a:extLst>
          </p:cNvPr>
          <p:cNvSpPr/>
          <p:nvPr/>
        </p:nvSpPr>
        <p:spPr>
          <a:xfrm>
            <a:off x="6253935" y="2275670"/>
            <a:ext cx="1482698" cy="896510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LU" dirty="0"/>
              <a:t>Entrainement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DE5113-D969-EC5D-42C8-6657B3B25034}"/>
              </a:ext>
            </a:extLst>
          </p:cNvPr>
          <p:cNvSpPr/>
          <p:nvPr/>
        </p:nvSpPr>
        <p:spPr>
          <a:xfrm>
            <a:off x="8088269" y="2275670"/>
            <a:ext cx="1482698" cy="896510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LU" dirty="0"/>
              <a:t>Validation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6D5C29-9F9D-F1D3-897A-8F073EB40DA7}"/>
              </a:ext>
            </a:extLst>
          </p:cNvPr>
          <p:cNvSpPr/>
          <p:nvPr/>
        </p:nvSpPr>
        <p:spPr>
          <a:xfrm>
            <a:off x="9841166" y="2284026"/>
            <a:ext cx="1482698" cy="896510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LU" dirty="0"/>
              <a:t>Déploiement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3A1BB9-D3DA-46BF-0FA4-FCD83E58A7B4}"/>
              </a:ext>
            </a:extLst>
          </p:cNvPr>
          <p:cNvSpPr/>
          <p:nvPr/>
        </p:nvSpPr>
        <p:spPr>
          <a:xfrm>
            <a:off x="731521" y="3840455"/>
            <a:ext cx="3326738" cy="1993417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Collecte</a:t>
            </a:r>
            <a:r>
              <a:rPr lang="en-GB" b="1" dirty="0"/>
              <a:t> et </a:t>
            </a:r>
            <a:r>
              <a:rPr lang="en-GB" b="1" dirty="0" err="1"/>
              <a:t>néttoyage</a:t>
            </a:r>
            <a:r>
              <a:rPr lang="en-GB" b="1" dirty="0"/>
              <a:t> des données</a:t>
            </a:r>
          </a:p>
          <a:p>
            <a:endParaRPr lang="en-GB" sz="1200" dirty="0"/>
          </a:p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GB" sz="1000" dirty="0"/>
              <a:t>Identification des sources de données</a:t>
            </a:r>
          </a:p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GB" sz="1000" dirty="0"/>
              <a:t>Gestion des </a:t>
            </a:r>
            <a:r>
              <a:rPr lang="en-GB" sz="1000" dirty="0" err="1"/>
              <a:t>valeurs</a:t>
            </a:r>
            <a:r>
              <a:rPr lang="en-GB" sz="1000" dirty="0"/>
              <a:t> </a:t>
            </a:r>
            <a:r>
              <a:rPr lang="en-GB" sz="1000" dirty="0" err="1"/>
              <a:t>manquantes</a:t>
            </a:r>
            <a:endParaRPr lang="en-GB" sz="1000" dirty="0"/>
          </a:p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GB" sz="1000" dirty="0"/>
              <a:t>Suppression des </a:t>
            </a:r>
            <a:r>
              <a:rPr lang="en-GB" sz="1000" dirty="0" err="1"/>
              <a:t>doublons</a:t>
            </a:r>
            <a:endParaRPr lang="en-GB" sz="1000" dirty="0"/>
          </a:p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GB" sz="1000" dirty="0" err="1"/>
              <a:t>Détection</a:t>
            </a:r>
            <a:r>
              <a:rPr lang="en-GB" sz="1000" dirty="0"/>
              <a:t> des </a:t>
            </a:r>
            <a:r>
              <a:rPr lang="en-GB" sz="1000" dirty="0" err="1"/>
              <a:t>valeurs</a:t>
            </a:r>
            <a:r>
              <a:rPr lang="en-GB" sz="1000" dirty="0"/>
              <a:t> </a:t>
            </a:r>
            <a:r>
              <a:rPr lang="en-GB" sz="1000" dirty="0" err="1"/>
              <a:t>aberrantes</a:t>
            </a:r>
            <a:endParaRPr lang="en-GB" sz="1000" dirty="0"/>
          </a:p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GB" sz="1000" dirty="0"/>
              <a:t>Validation des données</a:t>
            </a:r>
            <a:endParaRPr lang="en-LU" sz="1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0F3E64-99E8-1F71-1E7E-59016F527D01}"/>
              </a:ext>
            </a:extLst>
          </p:cNvPr>
          <p:cNvSpPr/>
          <p:nvPr/>
        </p:nvSpPr>
        <p:spPr>
          <a:xfrm>
            <a:off x="4423152" y="3840455"/>
            <a:ext cx="3326738" cy="19934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sz="12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FF4970D-09A4-5F19-95A3-E15D13145B84}"/>
              </a:ext>
            </a:extLst>
          </p:cNvPr>
          <p:cNvSpPr/>
          <p:nvPr/>
        </p:nvSpPr>
        <p:spPr>
          <a:xfrm>
            <a:off x="4461405" y="3840455"/>
            <a:ext cx="3326738" cy="1993417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Ingénierie</a:t>
            </a:r>
            <a:r>
              <a:rPr lang="en-GB" b="1" dirty="0"/>
              <a:t> des </a:t>
            </a:r>
            <a:r>
              <a:rPr lang="en-GB" b="1" dirty="0" err="1"/>
              <a:t>caractéristiques</a:t>
            </a:r>
            <a:r>
              <a:rPr lang="en-GB" b="1" dirty="0"/>
              <a:t> et </a:t>
            </a:r>
            <a:r>
              <a:rPr lang="en-GB" b="1" dirty="0" err="1"/>
              <a:t>entraînement</a:t>
            </a:r>
            <a:endParaRPr lang="en-GB" b="1" dirty="0"/>
          </a:p>
          <a:p>
            <a:pPr algn="ctr"/>
            <a:endParaRPr lang="en-GB" dirty="0"/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ü"/>
            </a:pPr>
            <a:r>
              <a:rPr lang="en-GB" sz="1000" dirty="0" err="1"/>
              <a:t>Sélection</a:t>
            </a:r>
            <a:r>
              <a:rPr lang="en-GB" sz="1000" dirty="0"/>
              <a:t> des </a:t>
            </a:r>
            <a:r>
              <a:rPr lang="en-GB" sz="1000" dirty="0" err="1"/>
              <a:t>caractéristiques</a:t>
            </a:r>
            <a:r>
              <a:rPr lang="en-GB" sz="1000" dirty="0"/>
              <a:t> </a:t>
            </a:r>
            <a:r>
              <a:rPr lang="en-GB" sz="1000" dirty="0" err="1"/>
              <a:t>pertinentes</a:t>
            </a:r>
            <a:endParaRPr lang="en-GB" sz="1000" dirty="0"/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ü"/>
            </a:pPr>
            <a:r>
              <a:rPr lang="en-GB" sz="1000" dirty="0"/>
              <a:t>Normalisation/mise à </a:t>
            </a:r>
            <a:r>
              <a:rPr lang="en-GB" sz="1000" dirty="0" err="1"/>
              <a:t>l'échelle</a:t>
            </a:r>
            <a:r>
              <a:rPr lang="en-GB" sz="1000" dirty="0"/>
              <a:t> des données</a:t>
            </a: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ü"/>
            </a:pPr>
            <a:r>
              <a:rPr lang="en-GB" sz="1000" dirty="0"/>
              <a:t>Division des ensembles </a:t>
            </a:r>
            <a:r>
              <a:rPr lang="en-GB" sz="1000" dirty="0" err="1"/>
              <a:t>d'entraînement</a:t>
            </a:r>
            <a:r>
              <a:rPr lang="en-GB" sz="1000" dirty="0"/>
              <a:t> et de test</a:t>
            </a: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ü"/>
            </a:pPr>
            <a:r>
              <a:rPr lang="en-GB" sz="1000" dirty="0" err="1"/>
              <a:t>Entraînement</a:t>
            </a:r>
            <a:r>
              <a:rPr lang="en-GB" sz="1000" dirty="0"/>
              <a:t> du </a:t>
            </a:r>
            <a:r>
              <a:rPr lang="en-GB" sz="1000" dirty="0" err="1"/>
              <a:t>modèle</a:t>
            </a:r>
            <a:endParaRPr lang="en-GB" sz="1000" dirty="0"/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ü"/>
            </a:pPr>
            <a:r>
              <a:rPr lang="en-GB" sz="1000" dirty="0"/>
              <a:t>Optimisation des </a:t>
            </a:r>
            <a:r>
              <a:rPr lang="en-GB" sz="1000" dirty="0" err="1"/>
              <a:t>hyperparamètres</a:t>
            </a:r>
            <a:endParaRPr lang="en-LU" sz="10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B3BDF7-4390-5A5E-B63B-A4B8B60EA6C9}"/>
              </a:ext>
            </a:extLst>
          </p:cNvPr>
          <p:cNvSpPr/>
          <p:nvPr/>
        </p:nvSpPr>
        <p:spPr>
          <a:xfrm>
            <a:off x="8050016" y="3834782"/>
            <a:ext cx="3326738" cy="19934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sz="12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1B418B-6B43-9383-CB45-E29ED888B7C4}"/>
              </a:ext>
            </a:extLst>
          </p:cNvPr>
          <p:cNvSpPr/>
          <p:nvPr/>
        </p:nvSpPr>
        <p:spPr>
          <a:xfrm>
            <a:off x="8088269" y="3834782"/>
            <a:ext cx="3326738" cy="1993417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Validation et </a:t>
            </a:r>
            <a:r>
              <a:rPr lang="en-GB" b="1" dirty="0" err="1"/>
              <a:t>déploiement</a:t>
            </a:r>
            <a:endParaRPr lang="en-GB" b="1" dirty="0"/>
          </a:p>
          <a:p>
            <a:pPr algn="ctr"/>
            <a:endParaRPr lang="en-GB" b="1" dirty="0"/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ü"/>
            </a:pPr>
            <a:r>
              <a:rPr lang="en-GB" sz="1000" dirty="0"/>
              <a:t>Validation </a:t>
            </a:r>
            <a:r>
              <a:rPr lang="en-GB" sz="1000" dirty="0" err="1"/>
              <a:t>croisée</a:t>
            </a:r>
            <a:endParaRPr lang="en-GB" sz="1000" dirty="0"/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ü"/>
            </a:pPr>
            <a:r>
              <a:rPr lang="en-GB" sz="1000" dirty="0" err="1"/>
              <a:t>Indicateurs</a:t>
            </a:r>
            <a:r>
              <a:rPr lang="en-GB" sz="1000" dirty="0"/>
              <a:t> de performance</a:t>
            </a: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ü"/>
            </a:pPr>
            <a:r>
              <a:rPr lang="en-GB" sz="1000" dirty="0"/>
              <a:t>Analyse des </a:t>
            </a:r>
            <a:r>
              <a:rPr lang="en-GB" sz="1000" dirty="0" err="1"/>
              <a:t>erreurs</a:t>
            </a:r>
            <a:endParaRPr lang="en-GB" sz="1000" dirty="0"/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ü"/>
            </a:pPr>
            <a:r>
              <a:rPr lang="en-GB" sz="1000" dirty="0" err="1"/>
              <a:t>Déploiement</a:t>
            </a:r>
            <a:r>
              <a:rPr lang="en-GB" sz="1000" dirty="0"/>
              <a:t> du </a:t>
            </a:r>
            <a:r>
              <a:rPr lang="en-GB" sz="1000" dirty="0" err="1"/>
              <a:t>modèle</a:t>
            </a:r>
            <a:endParaRPr lang="en-GB" sz="1000" dirty="0"/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ü"/>
            </a:pPr>
            <a:r>
              <a:rPr lang="en-GB" sz="1000" dirty="0"/>
              <a:t>Surveillance</a:t>
            </a:r>
            <a:endParaRPr lang="en-LU" sz="1000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B97BC99-2B83-5E43-622E-6C4102DCF5D2}"/>
              </a:ext>
            </a:extLst>
          </p:cNvPr>
          <p:cNvSpPr/>
          <p:nvPr/>
        </p:nvSpPr>
        <p:spPr>
          <a:xfrm>
            <a:off x="2282024" y="2687541"/>
            <a:ext cx="198783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D716D24-563E-752C-36BD-B7EAA5B1A727}"/>
              </a:ext>
            </a:extLst>
          </p:cNvPr>
          <p:cNvSpPr/>
          <p:nvPr/>
        </p:nvSpPr>
        <p:spPr>
          <a:xfrm>
            <a:off x="4149402" y="2683566"/>
            <a:ext cx="198783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5271814-5EFA-AFCD-CAA0-6643806CA65A}"/>
              </a:ext>
            </a:extLst>
          </p:cNvPr>
          <p:cNvSpPr/>
          <p:nvPr/>
        </p:nvSpPr>
        <p:spPr>
          <a:xfrm>
            <a:off x="5980414" y="2683566"/>
            <a:ext cx="198783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758BB0C-6830-60D0-05E1-51D679E2C630}"/>
              </a:ext>
            </a:extLst>
          </p:cNvPr>
          <p:cNvSpPr/>
          <p:nvPr/>
        </p:nvSpPr>
        <p:spPr>
          <a:xfrm>
            <a:off x="7808049" y="2686562"/>
            <a:ext cx="198783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1004A73-DDE3-83B9-9EFC-738B51EDFB01}"/>
              </a:ext>
            </a:extLst>
          </p:cNvPr>
          <p:cNvSpPr/>
          <p:nvPr/>
        </p:nvSpPr>
        <p:spPr>
          <a:xfrm>
            <a:off x="9606675" y="2686562"/>
            <a:ext cx="198783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7967602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5EF60F62-EAFC-2E43-C764-B5E16B80E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7AB633FA-FCFC-8D14-54EB-5B75A1446679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Mesure de similarité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2236F18-F29E-A2A9-4D08-8E1B7E1F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70</a:t>
            </a:fld>
            <a:endParaRPr lang="en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B64655-A8D3-C6CE-A03E-8895BC3D3F04}"/>
                  </a:ext>
                </a:extLst>
              </p:cNvPr>
              <p:cNvSpPr txBox="1"/>
              <p:nvPr/>
            </p:nvSpPr>
            <p:spPr>
              <a:xfrm>
                <a:off x="503350" y="855963"/>
                <a:ext cx="10850450" cy="523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Similarité cosinus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Mesure l'angle entre deux vecteurs (souvent utilisée avec BoW ou TF-IDF).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(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/ (||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 × ||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LU" altLang="en-LU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||)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Valeur entre -1 et 1 (ou 0 et 1 pour textes)</a:t>
                </a:r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ü"/>
                </a:pPr>
                <a:r>
                  <a:rPr lang="en-LU" altLang="en-LU" dirty="0">
                    <a:latin typeface="Aptos" panose="020B0004020202020204" pitchFamily="34" charset="0"/>
                  </a:rPr>
                  <a:t>1 = identiques, 0 = orthogonaux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[PLACEHOLDER: Visualisation 2D de similarité cosinus]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Exemple</a:t>
                </a:r>
                <a:r>
                  <a:rPr lang="en-LU" altLang="en-LU" dirty="0">
                    <a:latin typeface="Aptos" panose="020B0004020202020204" pitchFamily="34" charset="0"/>
                  </a:rPr>
                  <a:t> :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solidFill>
                      <a:schemeClr val="accent2"/>
                    </a:solidFill>
                    <a:latin typeface="Aptos" panose="020B0004020202020204" pitchFamily="34" charset="0"/>
                  </a:rPr>
                  <a:t>Doc1: [3, 0, 1, 2] Doc2: [1, 0, 2, 1] Similarité = 0.95 → très similaires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b="1" dirty="0">
                  <a:solidFill>
                    <a:schemeClr val="accent2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Distance de Jaccard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Pour ensembles de mots (présence/absence).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) = |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 ∩ 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| / |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 ∪ 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LU" altLang="en-LU" dirty="0" smtClean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m:t>|</m:t>
                      </m:r>
                    </m:oMath>
                  </m:oMathPara>
                </a14:m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LU" altLang="en-LU" b="1" dirty="0"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latin typeface="Aptos" panose="020B0004020202020204" pitchFamily="34" charset="0"/>
                  </a:rPr>
                  <a:t>Distance de Levenshtein (Edit Distance)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dirty="0">
                    <a:latin typeface="Aptos" panose="020B0004020202020204" pitchFamily="34" charset="0"/>
                  </a:rPr>
                  <a:t>Nombre minimal d'opérations (insertion, suppression, substitution) pour transformer un mot en un autre.</a:t>
                </a:r>
                <a:endParaRPr lang="en-LU" altLang="en-LU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LU" altLang="en-LU" b="1" dirty="0">
                    <a:solidFill>
                      <a:schemeClr val="accent2"/>
                    </a:solidFill>
                    <a:latin typeface="Aptos" panose="020B0004020202020204" pitchFamily="34" charset="0"/>
                  </a:rPr>
                  <a:t>"chat" → "chien" 1. chat → chae (substitution) 2. chae → chaen (insertion) 3. chaen → chien (substitution) → Distance = 3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B64655-A8D3-C6CE-A03E-8895BC3D3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" y="855963"/>
                <a:ext cx="10850450" cy="5231945"/>
              </a:xfrm>
              <a:prstGeom prst="rect">
                <a:avLst/>
              </a:prstGeom>
              <a:blipFill>
                <a:blip r:embed="rId3"/>
                <a:stretch>
                  <a:fillRect l="-234" b="-242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346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05C08059-99E5-AF84-0B4E-595FFCAE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B3A72CBA-7291-076F-9808-0C8143207D7E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Word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Embedding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C73A799-0931-74D5-B8E9-EE69B294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71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94A00-61CC-2DF0-4EF1-0E1A83B945DB}"/>
              </a:ext>
            </a:extLst>
          </p:cNvPr>
          <p:cNvSpPr txBox="1"/>
          <p:nvPr/>
        </p:nvSpPr>
        <p:spPr>
          <a:xfrm>
            <a:off x="503350" y="784529"/>
            <a:ext cx="10425907" cy="3292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Limitation des représentations précédentes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Représentations creuses (sparse)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Pas de notion de similarité sémantique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Dimension = taille du vocabulaire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Principe des embeddings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Représenter les mots comme des vecteurs denses dans un espace de dimension réduite où les mots similaires sont proches.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Exemple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"roi" - "homme" + "femme" ≈ "reine"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083AB-6284-595B-3663-4C312C96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93052" y="3288567"/>
            <a:ext cx="3021554" cy="29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520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79AA0B77-EAE8-2970-3623-481C68A51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514D7C86-1957-550B-852E-A968C740F375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Word2Vec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FB8D5F7-30CB-9E41-68B0-A0ADA2D2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72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D17A0-FE6C-485F-F9C8-26DD6EF554DC}"/>
              </a:ext>
            </a:extLst>
          </p:cNvPr>
          <p:cNvSpPr txBox="1"/>
          <p:nvPr/>
        </p:nvSpPr>
        <p:spPr>
          <a:xfrm>
            <a:off x="503350" y="784529"/>
            <a:ext cx="10425907" cy="490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Word2Vec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Deux architectures principales 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CBOW (Continuous Bag of Words)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Prédire un mot à partir de son contexte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Contexte: [le, chat, la, souris] → Prédire: "mange"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Skip-gram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Prédire le contexte à partir d'un mot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Mot: "mange" → Prédire: [le, chat, la, souris]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GloVe (Global Vectors)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Méthode basée sur la co-occurrence globale des mots dans le corpus.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Combine 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Statistiques globales (comme matrice de co-occurrence)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Apprentissage contextuel (comme Word2Vec)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13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76D5BEE-BC1A-8042-9765-0C3BB470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B4937B9A-CE4F-033F-9BF2-C695C8E909D5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RNN pour le NLP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51C2783-89A8-FBD5-89E9-6F16F530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73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22117-1F5A-3CFB-25CE-CFD451EC9747}"/>
              </a:ext>
            </a:extLst>
          </p:cNvPr>
          <p:cNvSpPr txBox="1"/>
          <p:nvPr/>
        </p:nvSpPr>
        <p:spPr>
          <a:xfrm>
            <a:off x="419548" y="1012954"/>
            <a:ext cx="10904316" cy="426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Motivation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Texte = séquence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Besoin de capturer les dépendances temporelles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Les CNN et MLP ne gèrent pas naturellement les séquences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Applications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Modélisation de langue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Traduction automatique (seq2seq)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Génération de texte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Analyse de sentiment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Limitations des RNNs classiques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Vanishing gradient (difficile d'apprendre dépendances longues)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Séquentiel (pas parallélisable)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Solutions</a:t>
            </a:r>
            <a:r>
              <a:rPr lang="en-LU" altLang="en-LU" dirty="0">
                <a:latin typeface="Aptos" panose="020B0004020202020204" pitchFamily="34" charset="0"/>
              </a:rPr>
              <a:t> : LSTM, GRU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979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DC7B0A77-52AA-BA39-A8CC-001D1945C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A06DB6EE-56E5-7EB4-E3B6-7AA5E31E0DFA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Transformers et l’ère moderne du NLP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75E5A90-02AC-CC6B-0A73-32F09417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74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CC727-D44E-B70F-0A8F-0D014576DFC2}"/>
              </a:ext>
            </a:extLst>
          </p:cNvPr>
          <p:cNvSpPr txBox="1"/>
          <p:nvPr/>
        </p:nvSpPr>
        <p:spPr>
          <a:xfrm>
            <a:off x="503350" y="784529"/>
            <a:ext cx="10964861" cy="3292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Révolution "Attention is All You Need" (2017)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Abandon des RNN au profit d'un mécanisme d'</a:t>
            </a:r>
            <a:r>
              <a:rPr lang="en-LU" altLang="en-LU" b="1" dirty="0">
                <a:latin typeface="Aptos" panose="020B0004020202020204" pitchFamily="34" charset="0"/>
              </a:rPr>
              <a:t>attention</a:t>
            </a:r>
            <a:r>
              <a:rPr lang="en-LU" altLang="en-LU" dirty="0">
                <a:latin typeface="Aptos" panose="020B0004020202020204" pitchFamily="34" charset="0"/>
              </a:rPr>
              <a:t> pur.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Mécanisme d'attention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Intuition</a:t>
            </a:r>
            <a:r>
              <a:rPr lang="en-LU" altLang="en-LU" dirty="0">
                <a:latin typeface="Aptos" panose="020B0004020202020204" pitchFamily="34" charset="0"/>
              </a:rPr>
              <a:t> : Permettre au modèle de se concentrer sur les parties pertinentes de l'entrée.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Exemple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Traduction: "The cat sat on the mat" → "Le chat s'est assis sur le tapis" Pour traduire "chat", le modèle attend "cat" (attention élevée).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Self-Attention</a:t>
            </a:r>
            <a:r>
              <a:rPr lang="en-LU" altLang="en-LU" dirty="0">
                <a:latin typeface="Aptos" panose="020B0004020202020204" pitchFamily="34" charset="0"/>
              </a:rPr>
              <a:t> : Chaque mot peut attendre tous les autres mots de la séquence.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60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3AC7B256-690B-CF4A-6E9B-9ECED9ADB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D5A06C19-6CE8-9E64-8168-3B46A086E953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Transformers et l’ère moderne du NLP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4DD0BA2-EFBC-1A10-6823-61298ED4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75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7A69E-568F-C459-1BCD-28F2E8DE354B}"/>
              </a:ext>
            </a:extLst>
          </p:cNvPr>
          <p:cNvSpPr txBox="1"/>
          <p:nvPr/>
        </p:nvSpPr>
        <p:spPr>
          <a:xfrm>
            <a:off x="503350" y="784529"/>
            <a:ext cx="10850450" cy="426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Architecture Transformer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Encodeur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Stack de couches (généralement 6 ou 12)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Chaque couche : Multi-Head Self-Attention + Feed-Forward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Décodeur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Similaire mais avec attention masquée (pas d'accès au futur)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Attention croisée avec l'encodeur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Avantages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Parallélisation</a:t>
            </a:r>
            <a:r>
              <a:rPr lang="en-LU" altLang="en-LU" dirty="0">
                <a:latin typeface="Aptos" panose="020B0004020202020204" pitchFamily="34" charset="0"/>
              </a:rPr>
              <a:t> : Toute la séquence traitée en une fois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Dépendances longues</a:t>
            </a:r>
            <a:r>
              <a:rPr lang="en-LU" altLang="en-LU" dirty="0">
                <a:latin typeface="Aptos" panose="020B0004020202020204" pitchFamily="34" charset="0"/>
              </a:rPr>
              <a:t> : Pas de limite de distance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Interprétabilité</a:t>
            </a:r>
            <a:r>
              <a:rPr lang="en-LU" altLang="en-LU" dirty="0">
                <a:latin typeface="Aptos" panose="020B0004020202020204" pitchFamily="34" charset="0"/>
              </a:rPr>
              <a:t> : Visualisation des poids d'attention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83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C254974C-94DD-99ED-9F5F-6476516F2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678300E9-31A0-2895-1207-30F1F508B9EA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Large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Language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Models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LLMs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B9019FD-0101-CC0A-4734-ADA9A421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76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235E4-6248-3A39-F6E5-5E15E2B817C1}"/>
              </a:ext>
            </a:extLst>
          </p:cNvPr>
          <p:cNvSpPr txBox="1"/>
          <p:nvPr/>
        </p:nvSpPr>
        <p:spPr>
          <a:xfrm>
            <a:off x="462579" y="855963"/>
            <a:ext cx="10861285" cy="555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Principe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Transformers pré-entraînés sur d'énormes corpus de texte.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Pré-entraînement</a:t>
            </a:r>
            <a:r>
              <a:rPr lang="en-LU" altLang="en-LU" dirty="0">
                <a:latin typeface="Aptos" panose="020B0004020202020204" pitchFamily="34" charset="0"/>
              </a:rPr>
              <a:t> : Apprendre les représentations générales du langage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Fine-tuning</a:t>
            </a:r>
            <a:r>
              <a:rPr lang="en-LU" altLang="en-LU" dirty="0">
                <a:latin typeface="Aptos" panose="020B0004020202020204" pitchFamily="34" charset="0"/>
              </a:rPr>
              <a:t> : Adapter à des tâches spécifiques avec peu de données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Architectures principales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BERT (Bidirectional Encoder Representations from Transformers)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Encodeur uniquement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Pré-entraîné avec Masked Language Modeling (MLM)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Excellent pour la compréhension (classification, NER, Q&amp;A)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GPT (Generative Pre-trained Transformer)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Décodeur uniquement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Pré-entraîné avec prédiction du mot suivant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Excellent pour la génération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T5 (Text-to-Text Transfer Transformer)</a:t>
            </a:r>
            <a:r>
              <a:rPr lang="en-LU" altLang="en-LU" dirty="0">
                <a:latin typeface="Aptos" panose="020B0004020202020204" pitchFamily="34" charset="0"/>
              </a:rPr>
              <a:t>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Encodeur-décodeur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Toutes les tâches formulées en texte-à-texte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Versatile</a:t>
            </a:r>
          </a:p>
        </p:txBody>
      </p:sp>
    </p:spTree>
    <p:extLst>
      <p:ext uri="{BB962C8B-B14F-4D97-AF65-F5344CB8AC3E}">
        <p14:creationId xmlns:p14="http://schemas.microsoft.com/office/powerpoint/2010/main" val="2175880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2D093B2A-F179-6AF9-02C4-02D7220D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4DEC2E92-240F-FF82-DF22-0DFAAA006B7A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Large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Language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Models</a:t>
            </a: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LLMs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E45F7F5-94D9-2369-EEC7-42C41D198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77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C3614-1668-0D7A-453E-39ED4F861033}"/>
              </a:ext>
            </a:extLst>
          </p:cNvPr>
          <p:cNvSpPr txBox="1"/>
          <p:nvPr/>
        </p:nvSpPr>
        <p:spPr>
          <a:xfrm>
            <a:off x="462579" y="1075765"/>
            <a:ext cx="10820514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Modèles modernes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GPT-3, GPT-4 (OpenAI)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LLaMA (Meta)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Claude (Anthropic)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Gemini (Google)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Mistral (Mistral AI)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latin typeface="Aptos" panose="020B0004020202020204" pitchFamily="34" charset="0"/>
            </a:endParaRP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B6DF2D2E-8212-43B5-84D0-80F168F4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31" y="532812"/>
            <a:ext cx="4153769" cy="57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60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D05C261F-7B68-AAB6-85DB-52D954377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5C574270-161F-AB77-3E52-F40CCD58F41A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Cas d’usage des </a:t>
            </a: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LLMs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9379777-9FBB-A6CA-FA8C-BEA6A3A1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78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9BA39-ABAB-F17E-4B49-B355FC4D55ED}"/>
              </a:ext>
            </a:extLst>
          </p:cNvPr>
          <p:cNvSpPr txBox="1"/>
          <p:nvPr/>
        </p:nvSpPr>
        <p:spPr>
          <a:xfrm>
            <a:off x="602042" y="784529"/>
            <a:ext cx="10820513" cy="523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Zero-shot Learning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Accomplir une tâche sans exemple, juste avec des instructions.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Prompt: "Traduis en français : Hello world" Output: "Bonjour le monde"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Few-shot Learning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Fournir quelques exemples dans le prompt.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solidFill>
                  <a:schemeClr val="accent2"/>
                </a:solidFill>
                <a:latin typeface="Aptos" panose="020B0004020202020204" pitchFamily="34" charset="0"/>
              </a:rPr>
              <a:t>Prompt: "Traduire en français: Hello → Bonjour Goodbye → Au revoir Thank you → ?" Output: "Merci"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Fine-tuning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Entraîner sur un dataset spécifique pour une tâche précise.</a:t>
            </a: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Applications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Chatbots</a:t>
            </a:r>
            <a:r>
              <a:rPr lang="en-LU" altLang="en-LU" dirty="0">
                <a:latin typeface="Aptos" panose="020B0004020202020204" pitchFamily="34" charset="0"/>
              </a:rPr>
              <a:t> : Assistants conversationnels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Génération de code</a:t>
            </a:r>
            <a:r>
              <a:rPr lang="en-LU" altLang="en-LU" dirty="0">
                <a:latin typeface="Aptos" panose="020B0004020202020204" pitchFamily="34" charset="0"/>
              </a:rPr>
              <a:t> : GitHub Copilot, etc.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Résumé</a:t>
            </a:r>
            <a:r>
              <a:rPr lang="en-LU" altLang="en-LU" dirty="0">
                <a:latin typeface="Aptos" panose="020B0004020202020204" pitchFamily="34" charset="0"/>
              </a:rPr>
              <a:t> : Articles, documents, réunions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Analyse de sentiment</a:t>
            </a:r>
            <a:r>
              <a:rPr lang="en-LU" altLang="en-LU" dirty="0">
                <a:latin typeface="Aptos" panose="020B0004020202020204" pitchFamily="34" charset="0"/>
              </a:rPr>
              <a:t> : Opinions, reviews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Extraction d'information</a:t>
            </a:r>
            <a:r>
              <a:rPr lang="en-LU" altLang="en-LU" dirty="0">
                <a:latin typeface="Aptos" panose="020B0004020202020204" pitchFamily="34" charset="0"/>
              </a:rPr>
              <a:t> : Entités, relations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Traduction</a:t>
            </a:r>
            <a:r>
              <a:rPr lang="en-LU" altLang="en-LU" dirty="0">
                <a:latin typeface="Aptos" panose="020B0004020202020204" pitchFamily="34" charset="0"/>
              </a:rPr>
              <a:t> : Tous types de langues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Question-Answering</a:t>
            </a:r>
            <a:r>
              <a:rPr lang="en-LU" altLang="en-LU" dirty="0">
                <a:latin typeface="Aptos" panose="020B0004020202020204" pitchFamily="34" charset="0"/>
              </a:rPr>
              <a:t> : Sur documents, connaissances générales</a:t>
            </a:r>
          </a:p>
        </p:txBody>
      </p:sp>
    </p:spTree>
    <p:extLst>
      <p:ext uri="{BB962C8B-B14F-4D97-AF65-F5344CB8AC3E}">
        <p14:creationId xmlns:p14="http://schemas.microsoft.com/office/powerpoint/2010/main" val="1503595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1A2388B6-58F0-DE07-40DC-B7966889B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A26AA515-2B6E-296E-0E60-BCD924FA574D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Limitations et Défis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C04108B-3637-1101-AE42-2B284FDD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79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83CB3-16BA-195F-DB67-CC92490CAC5B}"/>
              </a:ext>
            </a:extLst>
          </p:cNvPr>
          <p:cNvSpPr txBox="1"/>
          <p:nvPr/>
        </p:nvSpPr>
        <p:spPr>
          <a:xfrm>
            <a:off x="503349" y="784529"/>
            <a:ext cx="10820513" cy="620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Limitations techniques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Hallucinations</a:t>
            </a:r>
            <a:r>
              <a:rPr lang="en-LU" altLang="en-LU" dirty="0">
                <a:latin typeface="Aptos" panose="020B0004020202020204" pitchFamily="34" charset="0"/>
              </a:rPr>
              <a:t> : Génération d'informations fausses avec confiance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Longueur de contexte</a:t>
            </a:r>
            <a:r>
              <a:rPr lang="en-LU" altLang="en-LU" dirty="0">
                <a:latin typeface="Aptos" panose="020B0004020202020204" pitchFamily="34" charset="0"/>
              </a:rPr>
              <a:t> : Limite fixe (bien qu'en augmentation)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Coût computationnel</a:t>
            </a:r>
            <a:r>
              <a:rPr lang="en-LU" altLang="en-LU" dirty="0">
                <a:latin typeface="Aptos" panose="020B0004020202020204" pitchFamily="34" charset="0"/>
              </a:rPr>
              <a:t> : Entraînement et inférence coûteux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Biais</a:t>
            </a:r>
            <a:r>
              <a:rPr lang="en-LU" altLang="en-LU" dirty="0">
                <a:latin typeface="Aptos" panose="020B0004020202020204" pitchFamily="34" charset="0"/>
              </a:rPr>
              <a:t> : Reflètent les biais présents dans les données d'entraînement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Défis éthiques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Désinformation</a:t>
            </a:r>
            <a:r>
              <a:rPr lang="en-LU" altLang="en-LU" dirty="0">
                <a:latin typeface="Aptos" panose="020B0004020202020204" pitchFamily="34" charset="0"/>
              </a:rPr>
              <a:t> : Génération de fake news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Vie privée</a:t>
            </a:r>
            <a:r>
              <a:rPr lang="en-LU" altLang="en-LU" dirty="0">
                <a:latin typeface="Aptos" panose="020B0004020202020204" pitchFamily="34" charset="0"/>
              </a:rPr>
              <a:t> : Mémorisation de données sensibles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Propriété intellectuelle</a:t>
            </a:r>
            <a:r>
              <a:rPr lang="en-LU" altLang="en-LU" dirty="0">
                <a:latin typeface="Aptos" panose="020B0004020202020204" pitchFamily="34" charset="0"/>
              </a:rPr>
              <a:t> : Reproduction de contenu protégé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Impact environnemental</a:t>
            </a:r>
            <a:r>
              <a:rPr lang="en-LU" altLang="en-LU" dirty="0">
                <a:latin typeface="Aptos" panose="020B0004020202020204" pitchFamily="34" charset="0"/>
              </a:rPr>
              <a:t> : Empreinte carbone de l'entraînement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Défis de recherche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Raisonnement</a:t>
            </a:r>
            <a:r>
              <a:rPr lang="en-LU" altLang="en-LU" dirty="0">
                <a:latin typeface="Aptos" panose="020B0004020202020204" pitchFamily="34" charset="0"/>
              </a:rPr>
              <a:t> : Logique, mathématiques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Connaissance du monde</a:t>
            </a:r>
            <a:r>
              <a:rPr lang="en-LU" altLang="en-LU" dirty="0">
                <a:latin typeface="Aptos" panose="020B0004020202020204" pitchFamily="34" charset="0"/>
              </a:rPr>
              <a:t> : Compréhension causale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Multimodalité</a:t>
            </a:r>
            <a:r>
              <a:rPr lang="en-LU" altLang="en-LU" dirty="0">
                <a:latin typeface="Aptos" panose="020B0004020202020204" pitchFamily="34" charset="0"/>
              </a:rPr>
              <a:t> : Intégration vision + langage + audio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b="1" dirty="0">
                <a:latin typeface="Aptos" panose="020B0004020202020204" pitchFamily="34" charset="0"/>
              </a:rPr>
              <a:t>Efficacité</a:t>
            </a:r>
            <a:r>
              <a:rPr lang="en-LU" altLang="en-LU" dirty="0">
                <a:latin typeface="Aptos" panose="020B0004020202020204" pitchFamily="34" charset="0"/>
              </a:rPr>
              <a:t> : Modèles plus petits et performants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87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A1AE8DE6-3363-2AAC-759E-6ABEFBF9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A37DB0EC-9AED-A59D-6461-CD465A8CC33A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Applications de l’IA</a:t>
            </a:r>
          </a:p>
        </p:txBody>
      </p:sp>
      <p:sp>
        <p:nvSpPr>
          <p:cNvPr id="11" name="Google Shape;75;g2fe3b26eee9_0_1">
            <a:extLst>
              <a:ext uri="{FF2B5EF4-FFF2-40B4-BE49-F238E27FC236}">
                <a16:creationId xmlns:a16="http://schemas.microsoft.com/office/drawing/2014/main" id="{FEE92128-1A82-5DD6-BE45-9C7DF4A0A7B7}"/>
              </a:ext>
            </a:extLst>
          </p:cNvPr>
          <p:cNvSpPr txBox="1">
            <a:spLocks/>
          </p:cNvSpPr>
          <p:nvPr/>
        </p:nvSpPr>
        <p:spPr>
          <a:xfrm>
            <a:off x="503350" y="867542"/>
            <a:ext cx="11273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100"/>
              </a:spcBef>
              <a:buClrTx/>
            </a:pPr>
            <a:endParaRPr lang="fr-FR" sz="1800" b="1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6C2FB4C-F859-3CCB-D1D3-D0480404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8</a:t>
            </a:fld>
            <a:endParaRPr lang="en-L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95083C-FFB3-F544-1DB3-0C8D2AC1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71395">
            <a:off x="3542413" y="4485672"/>
            <a:ext cx="1487896" cy="14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475BFC2-DDEB-FDBE-1ACF-6A374E60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0961">
            <a:off x="2478187" y="2464716"/>
            <a:ext cx="1487896" cy="14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79B5D5-5FA2-43DF-68C9-43BAD06E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00336">
            <a:off x="4285961" y="1061875"/>
            <a:ext cx="1487896" cy="14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D194C3E-AD79-296E-0C65-71C261A6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8762">
            <a:off x="7136006" y="953084"/>
            <a:ext cx="1487896" cy="14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74AE9C-8523-B98F-918A-73666407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3164">
            <a:off x="8486274" y="2685051"/>
            <a:ext cx="1487896" cy="14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8B45A48-6DD9-0823-E430-1B976B679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1995">
            <a:off x="7373845" y="4239350"/>
            <a:ext cx="1487896" cy="14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A5B3ED-1EE7-A885-8F1E-30026AC1B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9980" y="4833239"/>
            <a:ext cx="792762" cy="79276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E9C8E7C-2B74-2107-5952-9B6A9E32D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7112" y="2872584"/>
            <a:ext cx="699625" cy="699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0E6B8DD-3EFB-8DE2-6C74-3B26AE2DE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0815" y="4586917"/>
            <a:ext cx="813955" cy="81395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B6FB71E-2695-A3FA-2FB4-C6DD2C2563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595" y="1435258"/>
            <a:ext cx="654627" cy="65462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ED9B8AD-7DFB-CB3F-B867-D3BBF80069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0928" y="1200381"/>
            <a:ext cx="1038052" cy="103805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F7463F4-6708-3E5C-A4B6-A0E1A44CE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36630" y="3050238"/>
            <a:ext cx="787183" cy="78718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75A3CFC-AF93-C5EE-4739-78E3343B83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84755" y="2551389"/>
            <a:ext cx="2216727" cy="22167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A86508-9A10-04BA-92A9-B7B690ADEAB6}"/>
              </a:ext>
            </a:extLst>
          </p:cNvPr>
          <p:cNvSpPr txBox="1"/>
          <p:nvPr/>
        </p:nvSpPr>
        <p:spPr>
          <a:xfrm>
            <a:off x="3950371" y="5843072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 sz="800" dirty="0"/>
              <a:t>Traduction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B08497-4A77-8966-8FD0-96B8BA86F5E6}"/>
              </a:ext>
            </a:extLst>
          </p:cNvPr>
          <p:cNvSpPr txBox="1"/>
          <p:nvPr/>
        </p:nvSpPr>
        <p:spPr>
          <a:xfrm>
            <a:off x="2666568" y="3836814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 sz="800" dirty="0"/>
              <a:t>Reconnaisance facial /</a:t>
            </a:r>
          </a:p>
          <a:p>
            <a:pPr algn="ctr"/>
            <a:r>
              <a:rPr lang="en-LU" sz="800" dirty="0"/>
              <a:t>Detection d’objet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D7F00B-0541-A705-E0C6-475CF2BEF879}"/>
              </a:ext>
            </a:extLst>
          </p:cNvPr>
          <p:cNvSpPr txBox="1"/>
          <p:nvPr/>
        </p:nvSpPr>
        <p:spPr>
          <a:xfrm>
            <a:off x="4564286" y="846004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 sz="800" dirty="0"/>
              <a:t>Text to Speech / </a:t>
            </a:r>
          </a:p>
          <a:p>
            <a:pPr algn="ctr"/>
            <a:r>
              <a:rPr lang="en-LU" sz="800" dirty="0"/>
              <a:t>Speech to Text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E3C8B8-23E6-AEEB-37F3-1D1E33C6E0DD}"/>
              </a:ext>
            </a:extLst>
          </p:cNvPr>
          <p:cNvSpPr txBox="1"/>
          <p:nvPr/>
        </p:nvSpPr>
        <p:spPr>
          <a:xfrm>
            <a:off x="7489464" y="729076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 sz="800" dirty="0"/>
              <a:t>Cartographie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DC8A31-64F1-E969-50E6-4ECA77DE8B82}"/>
              </a:ext>
            </a:extLst>
          </p:cNvPr>
          <p:cNvSpPr txBox="1"/>
          <p:nvPr/>
        </p:nvSpPr>
        <p:spPr>
          <a:xfrm>
            <a:off x="8498291" y="4065070"/>
            <a:ext cx="1463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 sz="800" dirty="0"/>
              <a:t>Analyse et recommandation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54360E-7DDE-DEC9-7A96-25769ADF69CB}"/>
              </a:ext>
            </a:extLst>
          </p:cNvPr>
          <p:cNvSpPr txBox="1"/>
          <p:nvPr/>
        </p:nvSpPr>
        <p:spPr>
          <a:xfrm>
            <a:off x="7789819" y="565077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 sz="800" dirty="0"/>
              <a:t>Robotique</a:t>
            </a:r>
          </a:p>
        </p:txBody>
      </p:sp>
    </p:spTree>
    <p:extLst>
      <p:ext uri="{BB962C8B-B14F-4D97-AF65-F5344CB8AC3E}">
        <p14:creationId xmlns:p14="http://schemas.microsoft.com/office/powerpoint/2010/main" val="1232175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FB103013-0099-CB02-E6EB-37DA752CC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5FF4565A-A319-A3FB-53BD-944DCA630A69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NLP Multimodal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FE7D347-E15A-46A7-89F5-ACBBBE0D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80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8758F-80A5-1650-4507-AC353F059EEF}"/>
              </a:ext>
            </a:extLst>
          </p:cNvPr>
          <p:cNvSpPr txBox="1"/>
          <p:nvPr/>
        </p:nvSpPr>
        <p:spPr>
          <a:xfrm>
            <a:off x="685743" y="784529"/>
            <a:ext cx="10820514" cy="522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Extension au-delà du texte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b="1" dirty="0">
              <a:latin typeface="Aptos" panose="020B00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Vision + Language :</a:t>
            </a:r>
            <a:endParaRPr lang="en-LU" altLang="en-LU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Image captioning</a:t>
            </a: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Visual Question Answering (VQA)</a:t>
            </a: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Text-to-Image (DALL-E, Stable Diffusion, Midjourney)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latin typeface="Aptos" panose="020B00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Audio + Language :</a:t>
            </a:r>
            <a:endParaRPr lang="en-LU" altLang="en-LU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Speech-to-Text (Whisper)</a:t>
            </a: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Text-to-Speech (naturel et expressif)</a:t>
            </a: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Traduction vocale simultanée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LU" altLang="en-LU" dirty="0">
              <a:latin typeface="Aptos" panose="020B00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Signes + Language :</a:t>
            </a:r>
            <a:endParaRPr lang="en-LU" altLang="en-LU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Reconnaissance de langue des signes</a:t>
            </a: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Génération d'avatars signeurs</a:t>
            </a: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Traduction texte ↔ signes</a:t>
            </a:r>
          </a:p>
        </p:txBody>
      </p:sp>
    </p:spTree>
    <p:extLst>
      <p:ext uri="{BB962C8B-B14F-4D97-AF65-F5344CB8AC3E}">
        <p14:creationId xmlns:p14="http://schemas.microsoft.com/office/powerpoint/2010/main" val="10743933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919A9A38-124E-7427-CDB0-89F3D1FD4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21DD006B-208E-0399-454A-A0A3D648579D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NLP Multimodal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3D26C72-0481-03AB-DBF0-A877CFBA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81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EB8A1-4AC7-033F-AAFA-242453C355A9}"/>
              </a:ext>
            </a:extLst>
          </p:cNvPr>
          <p:cNvSpPr txBox="1"/>
          <p:nvPr/>
        </p:nvSpPr>
        <p:spPr>
          <a:xfrm>
            <a:off x="685743" y="784529"/>
            <a:ext cx="10820514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Modèles multimodaux récents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CLIP (OpenAI) : Vision + Language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Whisper (OpenAI) : Speech recognition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Flamingo (DeepMind) : Vision-Language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GPT-4V : Vision-Language-Reasoning</a:t>
            </a: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264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439C1818-7DCF-063A-89B7-1F34D193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B8CF68C0-9E12-B4DE-FEC6-46CBD6248766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Bonne pratiques NLP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DD0DE98-4A9C-BC1B-49C0-1190F2B9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82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7584A-1DD1-65DB-0DA1-9143B7218496}"/>
              </a:ext>
            </a:extLst>
          </p:cNvPr>
          <p:cNvSpPr txBox="1"/>
          <p:nvPr/>
        </p:nvSpPr>
        <p:spPr>
          <a:xfrm>
            <a:off x="503350" y="1140311"/>
            <a:ext cx="10820514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Préparation des données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Nettoyage : HTML tags, URLs, mentions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Normalisation : Casse, accents, unicode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Tokenization : Adapter au modèle et à la langue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Augmentation : Synonymes, back-translation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Choix du modèle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Règle générale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Peu de données → Modèles pré-entraînés + fine-tuning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Beaucoup de données → Possibilité d'entraîner from scratch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Ressources limitées → Modèles plus petits (DistilBERT, MobileBERT)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Production → Compromis performance/latence</a:t>
            </a:r>
          </a:p>
        </p:txBody>
      </p:sp>
    </p:spTree>
    <p:extLst>
      <p:ext uri="{BB962C8B-B14F-4D97-AF65-F5344CB8AC3E}">
        <p14:creationId xmlns:p14="http://schemas.microsoft.com/office/powerpoint/2010/main" val="38930670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13B352DE-90BE-BA84-E0E3-6CEE9385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00E48EFF-3F2A-EE91-0244-D69DB251C5DF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Bonne pratiques NLP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93C2E8B-B724-BCAD-482D-968055477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83</a:t>
            </a:fld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E09F5-1B47-0B99-F09A-938680126AF9}"/>
              </a:ext>
            </a:extLst>
          </p:cNvPr>
          <p:cNvSpPr txBox="1"/>
          <p:nvPr/>
        </p:nvSpPr>
        <p:spPr>
          <a:xfrm>
            <a:off x="503350" y="1140311"/>
            <a:ext cx="10820514" cy="361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Évaluation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Métriques courantes :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Classification : Accuracy, F1, précision, rappel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Génération : BLEU, ROUGE, perplexité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Compréhension : Exact Match, F1 (Q&amp;A)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Évaluation humaine : Souvent nécessaire pour qualité subjective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dirty="0">
                <a:latin typeface="Aptos" panose="020B0004020202020204" pitchFamily="34" charset="0"/>
              </a:rPr>
              <a:t>Déploiement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Latence : Optimisation (quantization, distillation)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Versioning : Suivi des modèles et données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Monitoring : Détection de drift, performances en production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L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52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8F19B1F6-BFDC-6A47-0BC4-3866329A2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84A9BF79-B08A-3CE2-FBDA-63EFCC53A67D}"/>
              </a:ext>
            </a:extLst>
          </p:cNvPr>
          <p:cNvSpPr txBox="1">
            <a:spLocks/>
          </p:cNvSpPr>
          <p:nvPr/>
        </p:nvSpPr>
        <p:spPr>
          <a:xfrm>
            <a:off x="685743" y="215874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 err="1">
                <a:latin typeface="PT Sans" panose="020B0503020203020204" pitchFamily="34" charset="77"/>
                <a:ea typeface="+mn-ea"/>
                <a:cs typeface="+mn-cs"/>
              </a:rPr>
              <a:t>References</a:t>
            </a:r>
            <a:endParaRPr lang="fr-FR" sz="1800" dirty="0">
              <a:latin typeface="PT Sans" panose="020B0503020203020204" pitchFamily="34" charset="77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9B58DE-9B7C-BD72-8C8E-56CC0FC3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84</a:t>
            </a:fld>
            <a:endParaRPr lang="en-LU" dirty="0"/>
          </a:p>
        </p:txBody>
      </p:sp>
      <p:sp>
        <p:nvSpPr>
          <p:cNvPr id="3" name="Google Shape;75;g2fe3b26eee9_0_1">
            <a:extLst>
              <a:ext uri="{FF2B5EF4-FFF2-40B4-BE49-F238E27FC236}">
                <a16:creationId xmlns:a16="http://schemas.microsoft.com/office/drawing/2014/main" id="{09A0D362-8A34-10AC-8B74-CDC29F17D3D3}"/>
              </a:ext>
            </a:extLst>
          </p:cNvPr>
          <p:cNvSpPr txBox="1">
            <a:spLocks/>
          </p:cNvSpPr>
          <p:nvPr/>
        </p:nvSpPr>
        <p:spPr>
          <a:xfrm>
            <a:off x="503350" y="977751"/>
            <a:ext cx="11273000" cy="53114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b="0" i="0" u="none" strike="noStrike" dirty="0">
                <a:solidFill>
                  <a:srgbClr val="3A3A3A"/>
                </a:solidFill>
                <a:effectLst/>
                <a:latin typeface="Aptos" panose="020B0004020202020204" pitchFamily="34" charset="0"/>
              </a:rPr>
              <a:t>Nelson, Hala. </a:t>
            </a:r>
            <a:r>
              <a:rPr lang="en-GB" sz="1400" b="0" i="1" u="sng" strike="noStrike" dirty="0">
                <a:solidFill>
                  <a:srgbClr val="3A3A3A"/>
                </a:solidFill>
                <a:effectLst/>
                <a:latin typeface="Aptos" panose="020B0004020202020204" pitchFamily="34" charset="0"/>
              </a:rPr>
              <a:t>Essential Math for AI :  : Next-Level Mathematics for Efficient and Successful AI Systems </a:t>
            </a:r>
            <a:r>
              <a:rPr lang="en-GB" sz="1400" b="0" i="0" u="sng" strike="noStrike" dirty="0">
                <a:solidFill>
                  <a:srgbClr val="3A3A3A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rgbClr val="3A3A3A"/>
                </a:solidFill>
                <a:latin typeface="Aptos" panose="020B0004020202020204" pitchFamily="34" charset="0"/>
              </a:rPr>
              <a:t>Maxime </a:t>
            </a:r>
            <a:r>
              <a:rPr lang="en-GB" sz="1400" dirty="0" err="1">
                <a:solidFill>
                  <a:srgbClr val="3A3A3A"/>
                </a:solidFill>
                <a:latin typeface="Aptos" panose="020B0004020202020204" pitchFamily="34" charset="0"/>
              </a:rPr>
              <a:t>Labonne</a:t>
            </a:r>
            <a:r>
              <a:rPr lang="en-GB" sz="1400" dirty="0">
                <a:solidFill>
                  <a:srgbClr val="3A3A3A"/>
                </a:solidFill>
                <a:latin typeface="Aptos" panose="020B0004020202020204" pitchFamily="34" charset="0"/>
              </a:rPr>
              <a:t>. </a:t>
            </a:r>
            <a:r>
              <a:rPr lang="en-GB" sz="1400" dirty="0">
                <a:solidFill>
                  <a:srgbClr val="3A3A3A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Hands-On Graph Neural Networks Using Python</a:t>
            </a:r>
            <a:endParaRPr lang="en-GB" sz="1400" dirty="0">
              <a:solidFill>
                <a:srgbClr val="3A3A3A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solidFill>
                  <a:srgbClr val="3A3A3A"/>
                </a:solidFill>
                <a:latin typeface="Aptos" panose="020B0004020202020204" pitchFamily="34" charset="0"/>
              </a:rPr>
              <a:t>David Foster. </a:t>
            </a:r>
            <a:r>
              <a:rPr lang="en-GB" sz="1400" dirty="0">
                <a:solidFill>
                  <a:srgbClr val="3A3A3A"/>
                </a:solidFill>
                <a:latin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Deep Learning, 2nd Edition</a:t>
            </a:r>
            <a:endParaRPr lang="en-GB" sz="1400" dirty="0">
              <a:solidFill>
                <a:srgbClr val="3A3A3A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solidFill>
                  <a:srgbClr val="3A3A3A"/>
                </a:solidFill>
                <a:latin typeface="Aptos" panose="020B0004020202020204" pitchFamily="34" charset="0"/>
              </a:rPr>
              <a:t>Suhas</a:t>
            </a:r>
            <a:r>
              <a:rPr lang="en-GB" sz="1400" dirty="0">
                <a:solidFill>
                  <a:srgbClr val="3A3A3A"/>
                </a:solidFill>
                <a:latin typeface="Aptos" panose="020B0004020202020204" pitchFamily="34" charset="0"/>
              </a:rPr>
              <a:t> Pai. </a:t>
            </a:r>
            <a:r>
              <a:rPr lang="en-GB" sz="1400" dirty="0">
                <a:solidFill>
                  <a:srgbClr val="3A3A3A"/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Designing Large Language Model Applications</a:t>
            </a:r>
            <a:endParaRPr lang="en-GB" sz="1400" dirty="0">
              <a:solidFill>
                <a:srgbClr val="3A3A3A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>
                <a:latin typeface="Aptos" panose="020B0004020202020204" pitchFamily="34" charset="0"/>
                <a:hlinkClick r:id="rId6"/>
              </a:rPr>
              <a:t>https://datascientest.com/graph-neural-networks-tout-savoir</a:t>
            </a:r>
            <a:endParaRPr lang="en-GB" sz="1400" dirty="0"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1100"/>
              </a:spcBef>
              <a:buClr>
                <a:schemeClr val="accent2"/>
              </a:buClr>
              <a:buSzPct val="150000"/>
              <a:buFont typeface="System Font Regular"/>
              <a:buChar char="▸"/>
            </a:pPr>
            <a:r>
              <a:rPr lang="en-GB" sz="1400" dirty="0" err="1">
                <a:latin typeface="Aptos" panose="020B0004020202020204" pitchFamily="34" charset="0"/>
              </a:rPr>
              <a:t>Youtube</a:t>
            </a:r>
            <a:r>
              <a:rPr lang="en-GB" sz="1400" dirty="0">
                <a:latin typeface="Aptos" panose="020B0004020202020204" pitchFamily="34" charset="0"/>
              </a:rPr>
              <a:t>, Google, ChatGPT 🙂</a:t>
            </a:r>
          </a:p>
        </p:txBody>
      </p:sp>
    </p:spTree>
    <p:extLst>
      <p:ext uri="{BB962C8B-B14F-4D97-AF65-F5344CB8AC3E}">
        <p14:creationId xmlns:p14="http://schemas.microsoft.com/office/powerpoint/2010/main" val="1706922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E8F8F06B-59B2-B324-9828-69C47F2E7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4;g2fe3b26eee9_0_1">
            <a:extLst>
              <a:ext uri="{FF2B5EF4-FFF2-40B4-BE49-F238E27FC236}">
                <a16:creationId xmlns:a16="http://schemas.microsoft.com/office/drawing/2014/main" id="{85F54AC4-DDF2-B0F5-51B7-4CE4784FE1B2}"/>
              </a:ext>
            </a:extLst>
          </p:cNvPr>
          <p:cNvSpPr txBox="1">
            <a:spLocks/>
          </p:cNvSpPr>
          <p:nvPr/>
        </p:nvSpPr>
        <p:spPr>
          <a:xfrm>
            <a:off x="503350" y="281096"/>
            <a:ext cx="10820514" cy="503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SzPts val="990"/>
            </a:pPr>
            <a:r>
              <a:rPr lang="fr-FR" sz="1800" dirty="0">
                <a:latin typeface="PT Sans" panose="020B0503020203020204" pitchFamily="34" charset="77"/>
                <a:ea typeface="+mn-ea"/>
                <a:cs typeface="+mn-cs"/>
              </a:rPr>
              <a:t>Régression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5178F85-0347-8A3A-5115-4855999D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CEBC-D254-F74F-AEE8-7B10FE632DFF}" type="slidenum">
              <a:rPr lang="en-LU" smtClean="0"/>
              <a:pPr/>
              <a:t>9</a:t>
            </a:fld>
            <a:endParaRPr lang="en-L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768F6-2CAD-B6D0-3FDD-49B8A601AEF9}"/>
              </a:ext>
            </a:extLst>
          </p:cNvPr>
          <p:cNvSpPr txBox="1"/>
          <p:nvPr/>
        </p:nvSpPr>
        <p:spPr>
          <a:xfrm>
            <a:off x="609600" y="1303283"/>
            <a:ext cx="10820514" cy="2646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Objectif : </a:t>
            </a:r>
            <a:r>
              <a:rPr lang="en-LU" altLang="en-LU" dirty="0">
                <a:latin typeface="Aptos" panose="020B0004020202020204" pitchFamily="34" charset="0"/>
              </a:rPr>
              <a:t>Prédire une valeur continue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Exemples :</a:t>
            </a:r>
            <a:endParaRPr lang="en-LU" altLang="en-LU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Prix d'un bien immobilier</a:t>
            </a: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Température future</a:t>
            </a:r>
          </a:p>
          <a:p>
            <a:pPr marL="2857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ü"/>
            </a:pPr>
            <a:r>
              <a:rPr lang="en-LU" altLang="en-LU" dirty="0">
                <a:latin typeface="Aptos" panose="020B0004020202020204" pitchFamily="34" charset="0"/>
              </a:rPr>
              <a:t>Chiffre d'affaires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endParaRPr lang="en-LU" altLang="en-LU" dirty="0">
              <a:latin typeface="Aptos" panose="020B00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LU" altLang="en-LU" b="1" dirty="0">
                <a:latin typeface="Aptos" panose="020B0004020202020204" pitchFamily="34" charset="0"/>
              </a:rPr>
              <a:t>Algorithmes : </a:t>
            </a:r>
            <a:r>
              <a:rPr lang="en-LU" altLang="en-LU" dirty="0">
                <a:latin typeface="Aptos" panose="020B0004020202020204" pitchFamily="34" charset="0"/>
              </a:rPr>
              <a:t>Régression linéaire, régression polynomiale, SVR, réseaux de neurones</a:t>
            </a:r>
            <a:endParaRPr lang="en-LU" altLang="en-LU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299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6152</TotalTime>
  <Words>6560</Words>
  <Application>Microsoft Macintosh PowerPoint</Application>
  <PresentationFormat>Widescreen</PresentationFormat>
  <Paragraphs>1108</Paragraphs>
  <Slides>84</Slides>
  <Notes>84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Aptos</vt:lpstr>
      <vt:lpstr>Helvetica</vt:lpstr>
      <vt:lpstr>Cambria Math</vt:lpstr>
      <vt:lpstr>Wingdings</vt:lpstr>
      <vt:lpstr>PT Sans</vt:lpstr>
      <vt:lpstr>System Font Regular</vt:lpstr>
      <vt:lpstr>Courier New</vt:lpstr>
      <vt:lpstr>-webkit-standard</vt:lpstr>
      <vt:lpstr>Arial</vt:lpstr>
      <vt:lpstr>Aptos Display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DJIRE Alberick Euraste</dc:creator>
  <cp:lastModifiedBy>Alberick Euraste DJIRE</cp:lastModifiedBy>
  <cp:revision>172</cp:revision>
  <dcterms:created xsi:type="dcterms:W3CDTF">2024-08-24T07:53:36Z</dcterms:created>
  <dcterms:modified xsi:type="dcterms:W3CDTF">2025-12-15T15:11:01Z</dcterms:modified>
</cp:coreProperties>
</file>